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handoutMasterIdLst>
    <p:handoutMasterId r:id="rId66"/>
  </p:handoutMasterIdLst>
  <p:sldIdLst>
    <p:sldId id="260" r:id="rId2"/>
    <p:sldId id="257" r:id="rId3"/>
    <p:sldId id="259" r:id="rId4"/>
    <p:sldId id="359" r:id="rId5"/>
    <p:sldId id="293" r:id="rId6"/>
    <p:sldId id="261" r:id="rId7"/>
    <p:sldId id="262" r:id="rId8"/>
    <p:sldId id="313" r:id="rId9"/>
    <p:sldId id="328" r:id="rId10"/>
    <p:sldId id="329" r:id="rId11"/>
    <p:sldId id="330" r:id="rId12"/>
    <p:sldId id="331" r:id="rId13"/>
    <p:sldId id="332" r:id="rId14"/>
    <p:sldId id="334" r:id="rId15"/>
    <p:sldId id="333"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96" r:id="rId30"/>
    <p:sldId id="272" r:id="rId31"/>
    <p:sldId id="397" r:id="rId32"/>
    <p:sldId id="398" r:id="rId33"/>
    <p:sldId id="399" r:id="rId34"/>
    <p:sldId id="400" r:id="rId35"/>
    <p:sldId id="401" r:id="rId36"/>
    <p:sldId id="389" r:id="rId37"/>
    <p:sldId id="390" r:id="rId38"/>
    <p:sldId id="337" r:id="rId39"/>
    <p:sldId id="393" r:id="rId40"/>
    <p:sldId id="287" r:id="rId41"/>
    <p:sldId id="360" r:id="rId42"/>
    <p:sldId id="338" r:id="rId43"/>
    <p:sldId id="303" r:id="rId44"/>
    <p:sldId id="288" r:id="rId45"/>
    <p:sldId id="394" r:id="rId46"/>
    <p:sldId id="395" r:id="rId47"/>
    <p:sldId id="339" r:id="rId48"/>
    <p:sldId id="305" r:id="rId49"/>
    <p:sldId id="289" r:id="rId50"/>
    <p:sldId id="340" r:id="rId51"/>
    <p:sldId id="307" r:id="rId52"/>
    <p:sldId id="290" r:id="rId53"/>
    <p:sldId id="341" r:id="rId54"/>
    <p:sldId id="309" r:id="rId55"/>
    <p:sldId id="291" r:id="rId56"/>
    <p:sldId id="342" r:id="rId57"/>
    <p:sldId id="311" r:id="rId58"/>
    <p:sldId id="361" r:id="rId59"/>
    <p:sldId id="294" r:id="rId60"/>
    <p:sldId id="391" r:id="rId61"/>
    <p:sldId id="392" r:id="rId62"/>
    <p:sldId id="297" r:id="rId63"/>
    <p:sldId id="320" r:id="rId64"/>
    <p:sldId id="362" r:id="rId65"/>
  </p:sldIdLst>
  <p:sldSz cx="12192000" cy="6858000"/>
  <p:notesSz cx="6797675" cy="99298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C0C"/>
    <a:srgbClr val="FFFF99"/>
    <a:srgbClr val="FFCC99"/>
    <a:srgbClr val="EDECEA"/>
    <a:srgbClr val="D9D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varScale="1">
        <p:scale>
          <a:sx n="113" d="100"/>
          <a:sy n="113" d="100"/>
        </p:scale>
        <p:origin x="82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A9908-9CAF-454B-A9FC-CCDC22276D13}" type="doc">
      <dgm:prSet loTypeId="urn:microsoft.com/office/officeart/2005/8/layout/process1" loCatId="process" qsTypeId="urn:microsoft.com/office/officeart/2005/8/quickstyle/3d4" qsCatId="3D" csTypeId="urn:microsoft.com/office/officeart/2005/8/colors/accent0_3" csCatId="mainScheme" phldr="1"/>
      <dgm:spPr/>
    </dgm:pt>
    <dgm:pt modelId="{6566483D-90E0-4A98-8593-92DD5199B8AE}">
      <dgm:prSet phldrT="[文字]" custT="1"/>
      <dgm:spPr/>
      <dgm:t>
        <a:bodyPr/>
        <a:lstStyle/>
        <a:p>
          <a:r>
            <a:rPr lang="zh-TW" altLang="en-US" sz="2000" dirty="0">
              <a:latin typeface="微軟正黑體" panose="020B0604030504040204" pitchFamily="34" charset="-120"/>
              <a:ea typeface="微軟正黑體" panose="020B0604030504040204" pitchFamily="34" charset="-120"/>
            </a:rPr>
            <a:t>學校首頁</a:t>
          </a:r>
        </a:p>
      </dgm:t>
    </dgm:pt>
    <dgm:pt modelId="{EDB4F715-54A3-4BD5-AB35-4292AB2E17A3}" type="parTrans" cxnId="{E3CF5A00-3914-4922-9565-2D31E1122AF2}">
      <dgm:prSet/>
      <dgm:spPr/>
      <dgm:t>
        <a:bodyPr/>
        <a:lstStyle/>
        <a:p>
          <a:endParaRPr lang="zh-TW" altLang="en-US"/>
        </a:p>
      </dgm:t>
    </dgm:pt>
    <dgm:pt modelId="{4A8E7E2E-7CC0-4610-B588-F614CEC2AAB5}" type="sibTrans" cxnId="{E3CF5A00-3914-4922-9565-2D31E1122AF2}">
      <dgm:prSet/>
      <dgm:spPr/>
      <dgm:t>
        <a:bodyPr/>
        <a:lstStyle/>
        <a:p>
          <a:endParaRPr lang="zh-TW" altLang="en-US"/>
        </a:p>
      </dgm:t>
    </dgm:pt>
    <dgm:pt modelId="{968F49C2-C7BD-4277-A2E9-D9A136C94B77}">
      <dgm:prSet phldrT="[文字]"/>
      <dgm:spPr/>
      <dgm:t>
        <a:bodyPr/>
        <a:lstStyle/>
        <a:p>
          <a:r>
            <a:rPr lang="zh-TW" altLang="en-US" dirty="0">
              <a:latin typeface="微軟正黑體" panose="020B0604030504040204" pitchFamily="34" charset="-120"/>
              <a:ea typeface="微軟正黑體" panose="020B0604030504040204" pitchFamily="34" charset="-120"/>
            </a:rPr>
            <a:t>弘愛築夢助學金</a:t>
          </a:r>
          <a:endParaRPr lang="en-US" altLang="zh-TW" dirty="0">
            <a:latin typeface="微軟正黑體" panose="020B0604030504040204" pitchFamily="34" charset="-120"/>
            <a:ea typeface="微軟正黑體" panose="020B0604030504040204" pitchFamily="34" charset="-120"/>
          </a:endParaRPr>
        </a:p>
      </dgm:t>
    </dgm:pt>
    <dgm:pt modelId="{E676A979-C633-4C49-B96D-9E00A4D80F53}" type="parTrans" cxnId="{CC115329-577D-4EF3-A837-61AEFF9C9897}">
      <dgm:prSet/>
      <dgm:spPr/>
      <dgm:t>
        <a:bodyPr/>
        <a:lstStyle/>
        <a:p>
          <a:endParaRPr lang="zh-TW" altLang="en-US"/>
        </a:p>
      </dgm:t>
    </dgm:pt>
    <dgm:pt modelId="{7B5B7AC8-D941-43A5-A3AC-9DA285F00147}" type="sibTrans" cxnId="{CC115329-577D-4EF3-A837-61AEFF9C9897}">
      <dgm:prSet/>
      <dgm:spPr/>
      <dgm:t>
        <a:bodyPr/>
        <a:lstStyle/>
        <a:p>
          <a:endParaRPr lang="zh-TW" altLang="en-US"/>
        </a:p>
      </dgm:t>
    </dgm:pt>
    <dgm:pt modelId="{75AE3BBD-CAB1-403A-B3C0-2296610010CF}">
      <dgm:prSet phldrT="[文字]"/>
      <dgm:spPr/>
      <dgm:t>
        <a:bodyPr/>
        <a:lstStyle/>
        <a:p>
          <a:r>
            <a:rPr lang="zh-TW" altLang="en-US" dirty="0">
              <a:latin typeface="微軟正黑體" panose="020B0604030504040204" pitchFamily="34" charset="-120"/>
              <a:ea typeface="微軟正黑體" panose="020B0604030504040204" pitchFamily="34" charset="-120"/>
            </a:rPr>
            <a:t>行政單位</a:t>
          </a:r>
        </a:p>
      </dgm:t>
    </dgm:pt>
    <dgm:pt modelId="{3B37B34C-60E7-494D-805F-88CA4FBEC55F}" type="parTrans" cxnId="{664C6876-04CB-47D9-93AD-6F3C11D821A6}">
      <dgm:prSet/>
      <dgm:spPr/>
      <dgm:t>
        <a:bodyPr/>
        <a:lstStyle/>
        <a:p>
          <a:endParaRPr lang="zh-TW" altLang="en-US"/>
        </a:p>
      </dgm:t>
    </dgm:pt>
    <dgm:pt modelId="{F7225994-2E74-4E32-946E-D4C1332AF1CA}" type="sibTrans" cxnId="{664C6876-04CB-47D9-93AD-6F3C11D821A6}">
      <dgm:prSet/>
      <dgm:spPr/>
      <dgm:t>
        <a:bodyPr/>
        <a:lstStyle/>
        <a:p>
          <a:endParaRPr lang="zh-TW" altLang="en-US"/>
        </a:p>
      </dgm:t>
    </dgm:pt>
    <dgm:pt modelId="{FE3F51CF-D301-488E-B86F-4436B3069FB7}">
      <dgm:prSet phldrT="[文字]"/>
      <dgm:spPr/>
      <dgm:t>
        <a:bodyPr/>
        <a:lstStyle/>
        <a:p>
          <a:r>
            <a:rPr lang="zh-TW" altLang="en-US" dirty="0">
              <a:latin typeface="微軟正黑體" panose="020B0604030504040204" pitchFamily="34" charset="-120"/>
              <a:ea typeface="微軟正黑體" panose="020B0604030504040204" pitchFamily="34" charset="-120"/>
            </a:rPr>
            <a:t>學務處課指組</a:t>
          </a:r>
        </a:p>
      </dgm:t>
    </dgm:pt>
    <dgm:pt modelId="{7F253FFF-37A8-43E9-A7F8-CAA9B0F6F88D}" type="parTrans" cxnId="{95F7B48C-DBE1-4A43-A391-8304FD5EC0F9}">
      <dgm:prSet/>
      <dgm:spPr/>
      <dgm:t>
        <a:bodyPr/>
        <a:lstStyle/>
        <a:p>
          <a:endParaRPr lang="zh-TW" altLang="en-US"/>
        </a:p>
      </dgm:t>
    </dgm:pt>
    <dgm:pt modelId="{7D3CC1EB-2F6E-4A3F-B718-3039015F8841}" type="sibTrans" cxnId="{95F7B48C-DBE1-4A43-A391-8304FD5EC0F9}">
      <dgm:prSet/>
      <dgm:spPr/>
      <dgm:t>
        <a:bodyPr/>
        <a:lstStyle/>
        <a:p>
          <a:endParaRPr lang="zh-TW" altLang="en-US"/>
        </a:p>
      </dgm:t>
    </dgm:pt>
    <dgm:pt modelId="{2F7E8605-45DF-45AC-AD24-D338418E14A6}" type="pres">
      <dgm:prSet presAssocID="{8EAA9908-9CAF-454B-A9FC-CCDC22276D13}" presName="Name0" presStyleCnt="0">
        <dgm:presLayoutVars>
          <dgm:dir/>
          <dgm:resizeHandles val="exact"/>
        </dgm:presLayoutVars>
      </dgm:prSet>
      <dgm:spPr/>
    </dgm:pt>
    <dgm:pt modelId="{73A3A398-0B9E-4148-84A6-3673BFDCF0B5}" type="pres">
      <dgm:prSet presAssocID="{6566483D-90E0-4A98-8593-92DD5199B8AE}" presName="node" presStyleLbl="node1" presStyleIdx="0" presStyleCnt="4" custScaleX="67897" custScaleY="43233">
        <dgm:presLayoutVars>
          <dgm:bulletEnabled val="1"/>
        </dgm:presLayoutVars>
      </dgm:prSet>
      <dgm:spPr/>
    </dgm:pt>
    <dgm:pt modelId="{27F30B11-EA5F-4DDE-92DC-1EBA20896E0A}" type="pres">
      <dgm:prSet presAssocID="{4A8E7E2E-7CC0-4610-B588-F614CEC2AAB5}" presName="sibTrans" presStyleLbl="sibTrans2D1" presStyleIdx="0" presStyleCnt="3" custScaleX="157775"/>
      <dgm:spPr/>
    </dgm:pt>
    <dgm:pt modelId="{3D1B77C2-45E9-4D4A-9CDC-8418D97521DF}" type="pres">
      <dgm:prSet presAssocID="{4A8E7E2E-7CC0-4610-B588-F614CEC2AAB5}" presName="connectorText" presStyleLbl="sibTrans2D1" presStyleIdx="0" presStyleCnt="3"/>
      <dgm:spPr/>
    </dgm:pt>
    <dgm:pt modelId="{2AAEE61D-E3B4-49AF-AB56-C6FF90472476}" type="pres">
      <dgm:prSet presAssocID="{75AE3BBD-CAB1-403A-B3C0-2296610010CF}" presName="node" presStyleLbl="node1" presStyleIdx="1" presStyleCnt="4" custScaleX="67897" custScaleY="43233">
        <dgm:presLayoutVars>
          <dgm:bulletEnabled val="1"/>
        </dgm:presLayoutVars>
      </dgm:prSet>
      <dgm:spPr/>
    </dgm:pt>
    <dgm:pt modelId="{A758C328-FBC0-4703-88D9-7B3C59769B4E}" type="pres">
      <dgm:prSet presAssocID="{F7225994-2E74-4E32-946E-D4C1332AF1CA}" presName="sibTrans" presStyleLbl="sibTrans2D1" presStyleIdx="1" presStyleCnt="3" custScaleX="157475"/>
      <dgm:spPr/>
    </dgm:pt>
    <dgm:pt modelId="{78BF665B-E349-40DC-A1C6-2265E9AED4E9}" type="pres">
      <dgm:prSet presAssocID="{F7225994-2E74-4E32-946E-D4C1332AF1CA}" presName="connectorText" presStyleLbl="sibTrans2D1" presStyleIdx="1" presStyleCnt="3"/>
      <dgm:spPr/>
    </dgm:pt>
    <dgm:pt modelId="{E3D487B0-135B-4B96-8589-9F7BDB5B1584}" type="pres">
      <dgm:prSet presAssocID="{FE3F51CF-D301-488E-B86F-4436B3069FB7}" presName="node" presStyleLbl="node1" presStyleIdx="2" presStyleCnt="4" custScaleX="67897" custScaleY="43233">
        <dgm:presLayoutVars>
          <dgm:bulletEnabled val="1"/>
        </dgm:presLayoutVars>
      </dgm:prSet>
      <dgm:spPr/>
    </dgm:pt>
    <dgm:pt modelId="{4882FC06-F8C0-4D50-813D-A7526D60AF21}" type="pres">
      <dgm:prSet presAssocID="{7D3CC1EB-2F6E-4A3F-B718-3039015F8841}" presName="sibTrans" presStyleLbl="sibTrans2D1" presStyleIdx="2" presStyleCnt="3" custScaleX="154347"/>
      <dgm:spPr/>
    </dgm:pt>
    <dgm:pt modelId="{5066B05D-D709-42A9-8560-CB88D291F532}" type="pres">
      <dgm:prSet presAssocID="{7D3CC1EB-2F6E-4A3F-B718-3039015F8841}" presName="connectorText" presStyleLbl="sibTrans2D1" presStyleIdx="2" presStyleCnt="3"/>
      <dgm:spPr/>
    </dgm:pt>
    <dgm:pt modelId="{AE807C5A-686D-4801-9F40-72202FFEC841}" type="pres">
      <dgm:prSet presAssocID="{968F49C2-C7BD-4277-A2E9-D9A136C94B77}" presName="node" presStyleLbl="node1" presStyleIdx="3" presStyleCnt="4" custScaleX="67897" custScaleY="43233">
        <dgm:presLayoutVars>
          <dgm:bulletEnabled val="1"/>
        </dgm:presLayoutVars>
      </dgm:prSet>
      <dgm:spPr/>
    </dgm:pt>
  </dgm:ptLst>
  <dgm:cxnLst>
    <dgm:cxn modelId="{E3CF5A00-3914-4922-9565-2D31E1122AF2}" srcId="{8EAA9908-9CAF-454B-A9FC-CCDC22276D13}" destId="{6566483D-90E0-4A98-8593-92DD5199B8AE}" srcOrd="0" destOrd="0" parTransId="{EDB4F715-54A3-4BD5-AB35-4292AB2E17A3}" sibTransId="{4A8E7E2E-7CC0-4610-B588-F614CEC2AAB5}"/>
    <dgm:cxn modelId="{CC115329-577D-4EF3-A837-61AEFF9C9897}" srcId="{8EAA9908-9CAF-454B-A9FC-CCDC22276D13}" destId="{968F49C2-C7BD-4277-A2E9-D9A136C94B77}" srcOrd="3" destOrd="0" parTransId="{E676A979-C633-4C49-B96D-9E00A4D80F53}" sibTransId="{7B5B7AC8-D941-43A5-A3AC-9DA285F00147}"/>
    <dgm:cxn modelId="{1A598F2A-A137-4836-9A08-BE9ABABF3E7D}" type="presOf" srcId="{4A8E7E2E-7CC0-4610-B588-F614CEC2AAB5}" destId="{3D1B77C2-45E9-4D4A-9CDC-8418D97521DF}" srcOrd="1" destOrd="0" presId="urn:microsoft.com/office/officeart/2005/8/layout/process1"/>
    <dgm:cxn modelId="{6F5EA135-C15D-46E1-ABCD-DC872894BC4F}" type="presOf" srcId="{8EAA9908-9CAF-454B-A9FC-CCDC22276D13}" destId="{2F7E8605-45DF-45AC-AD24-D338418E14A6}" srcOrd="0" destOrd="0" presId="urn:microsoft.com/office/officeart/2005/8/layout/process1"/>
    <dgm:cxn modelId="{F7E10165-A878-4F9B-A4E5-77472EA6F502}" type="presOf" srcId="{FE3F51CF-D301-488E-B86F-4436B3069FB7}" destId="{E3D487B0-135B-4B96-8589-9F7BDB5B1584}" srcOrd="0" destOrd="0" presId="urn:microsoft.com/office/officeart/2005/8/layout/process1"/>
    <dgm:cxn modelId="{6A886972-D49C-427C-84EA-7092116B3FEB}" type="presOf" srcId="{F7225994-2E74-4E32-946E-D4C1332AF1CA}" destId="{A758C328-FBC0-4703-88D9-7B3C59769B4E}" srcOrd="0" destOrd="0" presId="urn:microsoft.com/office/officeart/2005/8/layout/process1"/>
    <dgm:cxn modelId="{B3DBA175-C812-4207-BB14-13B76FFF1D8D}" type="presOf" srcId="{6566483D-90E0-4A98-8593-92DD5199B8AE}" destId="{73A3A398-0B9E-4148-84A6-3673BFDCF0B5}" srcOrd="0" destOrd="0" presId="urn:microsoft.com/office/officeart/2005/8/layout/process1"/>
    <dgm:cxn modelId="{664C6876-04CB-47D9-93AD-6F3C11D821A6}" srcId="{8EAA9908-9CAF-454B-A9FC-CCDC22276D13}" destId="{75AE3BBD-CAB1-403A-B3C0-2296610010CF}" srcOrd="1" destOrd="0" parTransId="{3B37B34C-60E7-494D-805F-88CA4FBEC55F}" sibTransId="{F7225994-2E74-4E32-946E-D4C1332AF1CA}"/>
    <dgm:cxn modelId="{AAF17E78-2A66-4ADB-A969-898C68177B95}" type="presOf" srcId="{F7225994-2E74-4E32-946E-D4C1332AF1CA}" destId="{78BF665B-E349-40DC-A1C6-2265E9AED4E9}" srcOrd="1" destOrd="0" presId="urn:microsoft.com/office/officeart/2005/8/layout/process1"/>
    <dgm:cxn modelId="{B5E0AD84-CAA2-4EDE-A7E3-D698F30713BD}" type="presOf" srcId="{7D3CC1EB-2F6E-4A3F-B718-3039015F8841}" destId="{4882FC06-F8C0-4D50-813D-A7526D60AF21}" srcOrd="0" destOrd="0" presId="urn:microsoft.com/office/officeart/2005/8/layout/process1"/>
    <dgm:cxn modelId="{95F7B48C-DBE1-4A43-A391-8304FD5EC0F9}" srcId="{8EAA9908-9CAF-454B-A9FC-CCDC22276D13}" destId="{FE3F51CF-D301-488E-B86F-4436B3069FB7}" srcOrd="2" destOrd="0" parTransId="{7F253FFF-37A8-43E9-A7F8-CAA9B0F6F88D}" sibTransId="{7D3CC1EB-2F6E-4A3F-B718-3039015F8841}"/>
    <dgm:cxn modelId="{7F68269F-0BC1-43B6-9BA6-7E7ABB55806A}" type="presOf" srcId="{968F49C2-C7BD-4277-A2E9-D9A136C94B77}" destId="{AE807C5A-686D-4801-9F40-72202FFEC841}" srcOrd="0" destOrd="0" presId="urn:microsoft.com/office/officeart/2005/8/layout/process1"/>
    <dgm:cxn modelId="{271CFCC2-C4C1-4FE8-901E-C20B942DE545}" type="presOf" srcId="{4A8E7E2E-7CC0-4610-B588-F614CEC2AAB5}" destId="{27F30B11-EA5F-4DDE-92DC-1EBA20896E0A}" srcOrd="0" destOrd="0" presId="urn:microsoft.com/office/officeart/2005/8/layout/process1"/>
    <dgm:cxn modelId="{9FF114F4-12EA-4063-BEBD-70B646C4622D}" type="presOf" srcId="{7D3CC1EB-2F6E-4A3F-B718-3039015F8841}" destId="{5066B05D-D709-42A9-8560-CB88D291F532}" srcOrd="1" destOrd="0" presId="urn:microsoft.com/office/officeart/2005/8/layout/process1"/>
    <dgm:cxn modelId="{AB2F76FF-3C83-4678-8FA0-A5F21A7BCD2B}" type="presOf" srcId="{75AE3BBD-CAB1-403A-B3C0-2296610010CF}" destId="{2AAEE61D-E3B4-49AF-AB56-C6FF90472476}" srcOrd="0" destOrd="0" presId="urn:microsoft.com/office/officeart/2005/8/layout/process1"/>
    <dgm:cxn modelId="{C735A4DA-A875-4223-BB3E-CF2EC597F00E}" type="presParOf" srcId="{2F7E8605-45DF-45AC-AD24-D338418E14A6}" destId="{73A3A398-0B9E-4148-84A6-3673BFDCF0B5}" srcOrd="0" destOrd="0" presId="urn:microsoft.com/office/officeart/2005/8/layout/process1"/>
    <dgm:cxn modelId="{B5FDA4A8-1E6A-4F59-AF49-B994F5A61BDF}" type="presParOf" srcId="{2F7E8605-45DF-45AC-AD24-D338418E14A6}" destId="{27F30B11-EA5F-4DDE-92DC-1EBA20896E0A}" srcOrd="1" destOrd="0" presId="urn:microsoft.com/office/officeart/2005/8/layout/process1"/>
    <dgm:cxn modelId="{3CBF0BF1-B141-409A-88DA-AD07C64A5B1D}" type="presParOf" srcId="{27F30B11-EA5F-4DDE-92DC-1EBA20896E0A}" destId="{3D1B77C2-45E9-4D4A-9CDC-8418D97521DF}" srcOrd="0" destOrd="0" presId="urn:microsoft.com/office/officeart/2005/8/layout/process1"/>
    <dgm:cxn modelId="{9DAC3227-2B8F-4A0D-BBAF-18A2AA427FCC}" type="presParOf" srcId="{2F7E8605-45DF-45AC-AD24-D338418E14A6}" destId="{2AAEE61D-E3B4-49AF-AB56-C6FF90472476}" srcOrd="2" destOrd="0" presId="urn:microsoft.com/office/officeart/2005/8/layout/process1"/>
    <dgm:cxn modelId="{FDD85BDA-BF81-4364-A295-227A5FF7A5DB}" type="presParOf" srcId="{2F7E8605-45DF-45AC-AD24-D338418E14A6}" destId="{A758C328-FBC0-4703-88D9-7B3C59769B4E}" srcOrd="3" destOrd="0" presId="urn:microsoft.com/office/officeart/2005/8/layout/process1"/>
    <dgm:cxn modelId="{960FB6AF-F96B-4926-805B-33507A0A554B}" type="presParOf" srcId="{A758C328-FBC0-4703-88D9-7B3C59769B4E}" destId="{78BF665B-E349-40DC-A1C6-2265E9AED4E9}" srcOrd="0" destOrd="0" presId="urn:microsoft.com/office/officeart/2005/8/layout/process1"/>
    <dgm:cxn modelId="{12DE1122-9D7D-44A9-9F02-1348DF233E5A}" type="presParOf" srcId="{2F7E8605-45DF-45AC-AD24-D338418E14A6}" destId="{E3D487B0-135B-4B96-8589-9F7BDB5B1584}" srcOrd="4" destOrd="0" presId="urn:microsoft.com/office/officeart/2005/8/layout/process1"/>
    <dgm:cxn modelId="{6CBAABF8-95FC-4F27-935C-FB187A0625E3}" type="presParOf" srcId="{2F7E8605-45DF-45AC-AD24-D338418E14A6}" destId="{4882FC06-F8C0-4D50-813D-A7526D60AF21}" srcOrd="5" destOrd="0" presId="urn:microsoft.com/office/officeart/2005/8/layout/process1"/>
    <dgm:cxn modelId="{4D0C91FF-0257-4D2D-8F17-BB9339973B76}" type="presParOf" srcId="{4882FC06-F8C0-4D50-813D-A7526D60AF21}" destId="{5066B05D-D709-42A9-8560-CB88D291F532}" srcOrd="0" destOrd="0" presId="urn:microsoft.com/office/officeart/2005/8/layout/process1"/>
    <dgm:cxn modelId="{3CB4548E-556E-4674-BD4B-45E796E59D4C}" type="presParOf" srcId="{2F7E8605-45DF-45AC-AD24-D338418E14A6}" destId="{AE807C5A-686D-4801-9F40-72202FFEC84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3A398-0B9E-4148-84A6-3673BFDCF0B5}">
      <dsp:nvSpPr>
        <dsp:cNvPr id="0" name=""/>
        <dsp:cNvSpPr/>
      </dsp:nvSpPr>
      <dsp:spPr>
        <a:xfrm>
          <a:off x="10392" y="232139"/>
          <a:ext cx="1883716" cy="719667"/>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latin typeface="微軟正黑體" panose="020B0604030504040204" pitchFamily="34" charset="-120"/>
              <a:ea typeface="微軟正黑體" panose="020B0604030504040204" pitchFamily="34" charset="-120"/>
            </a:rPr>
            <a:t>學校首頁</a:t>
          </a:r>
        </a:p>
      </dsp:txBody>
      <dsp:txXfrm>
        <a:off x="31470" y="253217"/>
        <a:ext cx="1841560" cy="677511"/>
      </dsp:txXfrm>
    </dsp:sp>
    <dsp:sp modelId="{27F30B11-EA5F-4DDE-92DC-1EBA20896E0A}">
      <dsp:nvSpPr>
        <dsp:cNvPr id="0" name=""/>
        <dsp:cNvSpPr/>
      </dsp:nvSpPr>
      <dsp:spPr>
        <a:xfrm>
          <a:off x="2001639" y="247950"/>
          <a:ext cx="927980" cy="688044"/>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p>
      </dsp:txBody>
      <dsp:txXfrm>
        <a:off x="2001639" y="385559"/>
        <a:ext cx="721567" cy="412826"/>
      </dsp:txXfrm>
    </dsp:sp>
    <dsp:sp modelId="{2AAEE61D-E3B4-49AF-AB56-C6FF90472476}">
      <dsp:nvSpPr>
        <dsp:cNvPr id="0" name=""/>
        <dsp:cNvSpPr/>
      </dsp:nvSpPr>
      <dsp:spPr>
        <a:xfrm>
          <a:off x="3003858" y="232139"/>
          <a:ext cx="1883716" cy="719667"/>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TW" altLang="en-US" sz="1900" kern="1200" dirty="0">
              <a:latin typeface="微軟正黑體" panose="020B0604030504040204" pitchFamily="34" charset="-120"/>
              <a:ea typeface="微軟正黑體" panose="020B0604030504040204" pitchFamily="34" charset="-120"/>
            </a:rPr>
            <a:t>行政單位</a:t>
          </a:r>
        </a:p>
      </dsp:txBody>
      <dsp:txXfrm>
        <a:off x="3024936" y="253217"/>
        <a:ext cx="1841560" cy="677511"/>
      </dsp:txXfrm>
    </dsp:sp>
    <dsp:sp modelId="{A758C328-FBC0-4703-88D9-7B3C59769B4E}">
      <dsp:nvSpPr>
        <dsp:cNvPr id="0" name=""/>
        <dsp:cNvSpPr/>
      </dsp:nvSpPr>
      <dsp:spPr>
        <a:xfrm>
          <a:off x="4995988" y="247950"/>
          <a:ext cx="926216" cy="688044"/>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p>
      </dsp:txBody>
      <dsp:txXfrm>
        <a:off x="4995988" y="385559"/>
        <a:ext cx="719803" cy="412826"/>
      </dsp:txXfrm>
    </dsp:sp>
    <dsp:sp modelId="{E3D487B0-135B-4B96-8589-9F7BDB5B1584}">
      <dsp:nvSpPr>
        <dsp:cNvPr id="0" name=""/>
        <dsp:cNvSpPr/>
      </dsp:nvSpPr>
      <dsp:spPr>
        <a:xfrm>
          <a:off x="5997324" y="232139"/>
          <a:ext cx="1883716" cy="719667"/>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TW" altLang="en-US" sz="1900" kern="1200" dirty="0">
              <a:latin typeface="微軟正黑體" panose="020B0604030504040204" pitchFamily="34" charset="-120"/>
              <a:ea typeface="微軟正黑體" panose="020B0604030504040204" pitchFamily="34" charset="-120"/>
            </a:rPr>
            <a:t>學務處課指組</a:t>
          </a:r>
        </a:p>
      </dsp:txBody>
      <dsp:txXfrm>
        <a:off x="6018402" y="253217"/>
        <a:ext cx="1841560" cy="677511"/>
      </dsp:txXfrm>
    </dsp:sp>
    <dsp:sp modelId="{4882FC06-F8C0-4D50-813D-A7526D60AF21}">
      <dsp:nvSpPr>
        <dsp:cNvPr id="0" name=""/>
        <dsp:cNvSpPr/>
      </dsp:nvSpPr>
      <dsp:spPr>
        <a:xfrm>
          <a:off x="7998653" y="247950"/>
          <a:ext cx="907818" cy="688044"/>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TW" altLang="en-US" sz="1600" kern="1200"/>
        </a:p>
      </dsp:txBody>
      <dsp:txXfrm>
        <a:off x="7998653" y="385559"/>
        <a:ext cx="701405" cy="412826"/>
      </dsp:txXfrm>
    </dsp:sp>
    <dsp:sp modelId="{AE807C5A-686D-4801-9F40-72202FFEC841}">
      <dsp:nvSpPr>
        <dsp:cNvPr id="0" name=""/>
        <dsp:cNvSpPr/>
      </dsp:nvSpPr>
      <dsp:spPr>
        <a:xfrm>
          <a:off x="8990791" y="232139"/>
          <a:ext cx="1883716" cy="719667"/>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TW" altLang="en-US" sz="1900" kern="1200" dirty="0">
              <a:latin typeface="微軟正黑體" panose="020B0604030504040204" pitchFamily="34" charset="-120"/>
              <a:ea typeface="微軟正黑體" panose="020B0604030504040204" pitchFamily="34" charset="-120"/>
            </a:rPr>
            <a:t>弘愛築夢助學金</a:t>
          </a:r>
          <a:endParaRPr lang="en-US" altLang="zh-TW" sz="1900" kern="1200" dirty="0">
            <a:latin typeface="微軟正黑體" panose="020B0604030504040204" pitchFamily="34" charset="-120"/>
            <a:ea typeface="微軟正黑體" panose="020B0604030504040204" pitchFamily="34" charset="-120"/>
          </a:endParaRPr>
        </a:p>
      </dsp:txBody>
      <dsp:txXfrm>
        <a:off x="9011869" y="253217"/>
        <a:ext cx="1841560" cy="6775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5659" cy="498215"/>
          </a:xfrm>
          <a:prstGeom prst="rect">
            <a:avLst/>
          </a:prstGeom>
        </p:spPr>
        <p:txBody>
          <a:bodyPr vert="horz" lIns="91586" tIns="45793" rIns="91586" bIns="45793" rtlCol="0"/>
          <a:lstStyle>
            <a:lvl1pPr algn="l">
              <a:defRPr sz="1200"/>
            </a:lvl1pPr>
          </a:lstStyle>
          <a:p>
            <a:endParaRPr lang="zh-TW" altLang="en-US"/>
          </a:p>
        </p:txBody>
      </p:sp>
      <p:sp>
        <p:nvSpPr>
          <p:cNvPr id="3" name="日期版面配置區 2"/>
          <p:cNvSpPr>
            <a:spLocks noGrp="1"/>
          </p:cNvSpPr>
          <p:nvPr>
            <p:ph type="dt" sz="quarter" idx="1"/>
          </p:nvPr>
        </p:nvSpPr>
        <p:spPr>
          <a:xfrm>
            <a:off x="3850444" y="1"/>
            <a:ext cx="2945659" cy="498215"/>
          </a:xfrm>
          <a:prstGeom prst="rect">
            <a:avLst/>
          </a:prstGeom>
        </p:spPr>
        <p:txBody>
          <a:bodyPr vert="horz" lIns="91586" tIns="45793" rIns="91586" bIns="45793" rtlCol="0"/>
          <a:lstStyle>
            <a:lvl1pPr algn="r">
              <a:defRPr sz="1200"/>
            </a:lvl1pPr>
          </a:lstStyle>
          <a:p>
            <a:fld id="{8EA6EA1E-449C-4C03-B68D-45AB2378F7E2}" type="datetimeFigureOut">
              <a:rPr lang="zh-TW" altLang="en-US" smtClean="0"/>
              <a:t>2025/2/18</a:t>
            </a:fld>
            <a:endParaRPr lang="zh-TW" altLang="en-US"/>
          </a:p>
        </p:txBody>
      </p:sp>
      <p:sp>
        <p:nvSpPr>
          <p:cNvPr id="4" name="頁尾版面配置區 3"/>
          <p:cNvSpPr>
            <a:spLocks noGrp="1"/>
          </p:cNvSpPr>
          <p:nvPr>
            <p:ph type="ftr" sz="quarter" idx="2"/>
          </p:nvPr>
        </p:nvSpPr>
        <p:spPr>
          <a:xfrm>
            <a:off x="0" y="9431600"/>
            <a:ext cx="2945659" cy="498214"/>
          </a:xfrm>
          <a:prstGeom prst="rect">
            <a:avLst/>
          </a:prstGeom>
        </p:spPr>
        <p:txBody>
          <a:bodyPr vert="horz" lIns="91586" tIns="45793" rIns="91586" bIns="45793"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4" y="9431600"/>
            <a:ext cx="2945659" cy="498214"/>
          </a:xfrm>
          <a:prstGeom prst="rect">
            <a:avLst/>
          </a:prstGeom>
        </p:spPr>
        <p:txBody>
          <a:bodyPr vert="horz" lIns="91586" tIns="45793" rIns="91586" bIns="45793" rtlCol="0" anchor="b"/>
          <a:lstStyle>
            <a:lvl1pPr algn="r">
              <a:defRPr sz="1200"/>
            </a:lvl1pPr>
          </a:lstStyle>
          <a:p>
            <a:fld id="{D8A141C0-46CC-4E36-85EB-53D3B5DA5455}" type="slidenum">
              <a:rPr lang="zh-TW" altLang="en-US" smtClean="0"/>
              <a:t>‹#›</a:t>
            </a:fld>
            <a:endParaRPr lang="zh-TW" altLang="en-US"/>
          </a:p>
        </p:txBody>
      </p:sp>
    </p:spTree>
    <p:extLst>
      <p:ext uri="{BB962C8B-B14F-4D97-AF65-F5344CB8AC3E}">
        <p14:creationId xmlns:p14="http://schemas.microsoft.com/office/powerpoint/2010/main" val="10129245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7" name="Date Placeholder 6"/>
          <p:cNvSpPr>
            <a:spLocks noGrp="1"/>
          </p:cNvSpPr>
          <p:nvPr>
            <p:ph type="dt" sz="half" idx="10"/>
          </p:nvPr>
        </p:nvSpPr>
        <p:spPr/>
        <p:txBody>
          <a:bodyPr/>
          <a:lstStyle/>
          <a:p>
            <a:fld id="{CBBA26A7-C09B-4433-91C0-971B9E77D4C9}" type="datetimeFigureOut">
              <a:rPr lang="zh-TW" altLang="en-US" smtClean="0"/>
              <a:t>2025/2/18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EFF1079-EFED-46BE-9728-7193E1F6C5F8}" type="slidenum">
              <a:rPr lang="zh-TW" altLang="en-US" smtClean="0"/>
              <a:t>‹#›</a:t>
            </a:fld>
            <a:endParaRPr lang="zh-TW" altLang="en-US"/>
          </a:p>
        </p:txBody>
      </p:sp>
    </p:spTree>
    <p:extLst>
      <p:ext uri="{BB962C8B-B14F-4D97-AF65-F5344CB8AC3E}">
        <p14:creationId xmlns:p14="http://schemas.microsoft.com/office/powerpoint/2010/main" val="18214490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BBA26A7-C09B-4433-91C0-971B9E77D4C9}" type="datetimeFigureOut">
              <a:rPr lang="zh-TW" altLang="en-US" smtClean="0"/>
              <a:t>2025/2/18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EFF1079-EFED-46BE-9728-7193E1F6C5F8}" type="slidenum">
              <a:rPr lang="zh-TW" altLang="en-US" smtClean="0"/>
              <a:t>‹#›</a:t>
            </a:fld>
            <a:endParaRPr lang="zh-TW" altLang="en-US"/>
          </a:p>
        </p:txBody>
      </p:sp>
    </p:spTree>
    <p:extLst>
      <p:ext uri="{BB962C8B-B14F-4D97-AF65-F5344CB8AC3E}">
        <p14:creationId xmlns:p14="http://schemas.microsoft.com/office/powerpoint/2010/main" val="55167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BBA26A7-C09B-4433-91C0-971B9E77D4C9}" type="datetimeFigureOut">
              <a:rPr lang="zh-TW" altLang="en-US" smtClean="0"/>
              <a:t>2025/2/18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EFF1079-EFED-46BE-9728-7193E1F6C5F8}" type="slidenum">
              <a:rPr lang="zh-TW" altLang="en-US" smtClean="0"/>
              <a:t>‹#›</a:t>
            </a:fld>
            <a:endParaRPr lang="zh-TW" altLang="en-US"/>
          </a:p>
        </p:txBody>
      </p:sp>
    </p:spTree>
    <p:extLst>
      <p:ext uri="{BB962C8B-B14F-4D97-AF65-F5344CB8AC3E}">
        <p14:creationId xmlns:p14="http://schemas.microsoft.com/office/powerpoint/2010/main" val="88133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BBA26A7-C09B-4433-91C0-971B9E77D4C9}" type="datetimeFigureOut">
              <a:rPr lang="zh-TW" altLang="en-US" smtClean="0"/>
              <a:t>2025/2/18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EFF1079-EFED-46BE-9728-7193E1F6C5F8}" type="slidenum">
              <a:rPr lang="zh-TW" altLang="en-US" smtClean="0"/>
              <a:t>‹#›</a:t>
            </a:fld>
            <a:endParaRPr lang="zh-TW" altLang="en-US"/>
          </a:p>
        </p:txBody>
      </p:sp>
    </p:spTree>
    <p:extLst>
      <p:ext uri="{BB962C8B-B14F-4D97-AF65-F5344CB8AC3E}">
        <p14:creationId xmlns:p14="http://schemas.microsoft.com/office/powerpoint/2010/main" val="422149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7" name="Date Placeholder 6"/>
          <p:cNvSpPr>
            <a:spLocks noGrp="1"/>
          </p:cNvSpPr>
          <p:nvPr>
            <p:ph type="dt" sz="half" idx="10"/>
          </p:nvPr>
        </p:nvSpPr>
        <p:spPr/>
        <p:txBody>
          <a:bodyPr/>
          <a:lstStyle/>
          <a:p>
            <a:fld id="{CBBA26A7-C09B-4433-91C0-971B9E77D4C9}" type="datetimeFigureOut">
              <a:rPr lang="zh-TW" altLang="en-US" smtClean="0"/>
              <a:t>2025/2/18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EFF1079-EFED-46BE-9728-7193E1F6C5F8}" type="slidenum">
              <a:rPr lang="zh-TW" altLang="en-US" smtClean="0"/>
              <a:t>‹#›</a:t>
            </a:fld>
            <a:endParaRPr lang="zh-TW" altLang="en-US"/>
          </a:p>
        </p:txBody>
      </p:sp>
    </p:spTree>
    <p:extLst>
      <p:ext uri="{BB962C8B-B14F-4D97-AF65-F5344CB8AC3E}">
        <p14:creationId xmlns:p14="http://schemas.microsoft.com/office/powerpoint/2010/main" val="3810296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0"/>
          </p:nvPr>
        </p:nvSpPr>
        <p:spPr/>
        <p:txBody>
          <a:bodyPr/>
          <a:lstStyle/>
          <a:p>
            <a:fld id="{CBBA26A7-C09B-4433-91C0-971B9E77D4C9}" type="datetimeFigureOut">
              <a:rPr lang="zh-TW" altLang="en-US" smtClean="0"/>
              <a:t>2025/2/18</a:t>
            </a:fld>
            <a:endParaRPr lang="zh-TW" altLang="en-US"/>
          </a:p>
        </p:txBody>
      </p:sp>
      <p:sp>
        <p:nvSpPr>
          <p:cNvPr id="9" name="Footer Placeholder 8"/>
          <p:cNvSpPr>
            <a:spLocks noGrp="1"/>
          </p:cNvSpPr>
          <p:nvPr>
            <p:ph type="ftr" sz="quarter" idx="11"/>
          </p:nvPr>
        </p:nvSpPr>
        <p:spPr/>
        <p:txBody>
          <a:bodyPr/>
          <a:lstStyle/>
          <a:p>
            <a:endParaRPr lang="zh-TW" altLang="en-US"/>
          </a:p>
        </p:txBody>
      </p:sp>
      <p:sp>
        <p:nvSpPr>
          <p:cNvPr id="10" name="Slide Number Placeholder 9"/>
          <p:cNvSpPr>
            <a:spLocks noGrp="1"/>
          </p:cNvSpPr>
          <p:nvPr>
            <p:ph type="sldNum" sz="quarter" idx="12"/>
          </p:nvPr>
        </p:nvSpPr>
        <p:spPr/>
        <p:txBody>
          <a:bodyPr/>
          <a:lstStyle/>
          <a:p>
            <a:fld id="{0EFF1079-EFED-46BE-9728-7193E1F6C5F8}" type="slidenum">
              <a:rPr lang="zh-TW" altLang="en-US" smtClean="0"/>
              <a:t>‹#›</a:t>
            </a:fld>
            <a:endParaRPr lang="zh-TW" altLang="en-US"/>
          </a:p>
        </p:txBody>
      </p:sp>
    </p:spTree>
    <p:extLst>
      <p:ext uri="{BB962C8B-B14F-4D97-AF65-F5344CB8AC3E}">
        <p14:creationId xmlns:p14="http://schemas.microsoft.com/office/powerpoint/2010/main" val="38633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583436" y="3143250"/>
            <a:ext cx="4270248" cy="2596776"/>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7" name="Date Placeholder 6"/>
          <p:cNvSpPr>
            <a:spLocks noGrp="1"/>
          </p:cNvSpPr>
          <p:nvPr>
            <p:ph type="dt" sz="half" idx="10"/>
          </p:nvPr>
        </p:nvSpPr>
        <p:spPr/>
        <p:txBody>
          <a:bodyPr/>
          <a:lstStyle/>
          <a:p>
            <a:fld id="{CBBA26A7-C09B-4433-91C0-971B9E77D4C9}" type="datetimeFigureOut">
              <a:rPr lang="zh-TW" altLang="en-US" smtClean="0"/>
              <a:t>2025/2/18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EFF1079-EFED-46BE-9728-7193E1F6C5F8}" type="slidenum">
              <a:rPr lang="zh-TW" altLang="en-US" smtClean="0"/>
              <a:t>‹#›</a:t>
            </a:fld>
            <a:endParaRPr lang="zh-TW" altLang="en-US"/>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309049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BBA26A7-C09B-4433-91C0-971B9E77D4C9}" type="datetimeFigureOut">
              <a:rPr lang="zh-TW" altLang="en-US" smtClean="0"/>
              <a:t>2025/2/18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EFF1079-EFED-46BE-9728-7193E1F6C5F8}" type="slidenum">
              <a:rPr lang="zh-TW" altLang="en-US" smtClean="0"/>
              <a:t>‹#›</a:t>
            </a:fld>
            <a:endParaRPr lang="zh-TW" altLang="en-US"/>
          </a:p>
        </p:txBody>
      </p:sp>
    </p:spTree>
    <p:extLst>
      <p:ext uri="{BB962C8B-B14F-4D97-AF65-F5344CB8AC3E}">
        <p14:creationId xmlns:p14="http://schemas.microsoft.com/office/powerpoint/2010/main" val="196954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A26A7-C09B-4433-91C0-971B9E77D4C9}" type="datetimeFigureOut">
              <a:rPr lang="zh-TW" altLang="en-US" smtClean="0"/>
              <a:t>2025/2/18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EFF1079-EFED-46BE-9728-7193E1F6C5F8}" type="slidenum">
              <a:rPr lang="zh-TW" altLang="en-US" smtClean="0"/>
              <a:t>‹#›</a:t>
            </a:fld>
            <a:endParaRPr lang="zh-TW" altLang="en-US"/>
          </a:p>
        </p:txBody>
      </p:sp>
    </p:spTree>
    <p:extLst>
      <p:ext uri="{BB962C8B-B14F-4D97-AF65-F5344CB8AC3E}">
        <p14:creationId xmlns:p14="http://schemas.microsoft.com/office/powerpoint/2010/main" val="351435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9" name="Date Placeholder 8"/>
          <p:cNvSpPr>
            <a:spLocks noGrp="1"/>
          </p:cNvSpPr>
          <p:nvPr>
            <p:ph type="dt" sz="half" idx="10"/>
          </p:nvPr>
        </p:nvSpPr>
        <p:spPr/>
        <p:txBody>
          <a:bodyPr/>
          <a:lstStyle/>
          <a:p>
            <a:fld id="{CBBA26A7-C09B-4433-91C0-971B9E77D4C9}" type="datetimeFigureOut">
              <a:rPr lang="zh-TW" altLang="en-US" smtClean="0"/>
              <a:t>2025/2/18</a:t>
            </a:fld>
            <a:endParaRPr lang="zh-TW" alt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zh-TW" altLang="en-US"/>
          </a:p>
        </p:txBody>
      </p:sp>
      <p:sp>
        <p:nvSpPr>
          <p:cNvPr id="11" name="Slide Number Placeholder 10"/>
          <p:cNvSpPr>
            <a:spLocks noGrp="1"/>
          </p:cNvSpPr>
          <p:nvPr>
            <p:ph type="sldNum" sz="quarter" idx="12"/>
          </p:nvPr>
        </p:nvSpPr>
        <p:spPr/>
        <p:txBody>
          <a:bodyPr/>
          <a:lstStyle/>
          <a:p>
            <a:fld id="{0EFF1079-EFED-46BE-9728-7193E1F6C5F8}" type="slidenum">
              <a:rPr lang="zh-TW" altLang="en-US" smtClean="0"/>
              <a:t>‹#›</a:t>
            </a:fld>
            <a:endParaRPr lang="zh-TW" altLang="en-US"/>
          </a:p>
        </p:txBody>
      </p:sp>
    </p:spTree>
    <p:extLst>
      <p:ext uri="{BB962C8B-B14F-4D97-AF65-F5344CB8AC3E}">
        <p14:creationId xmlns:p14="http://schemas.microsoft.com/office/powerpoint/2010/main" val="274740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BBA26A7-C09B-4433-91C0-971B9E77D4C9}" type="datetimeFigureOut">
              <a:rPr lang="zh-TW" altLang="en-US" smtClean="0"/>
              <a:t>2025/2/18</a:t>
            </a:fld>
            <a:endParaRPr lang="zh-TW" alt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0EFF1079-EFED-46BE-9728-7193E1F6C5F8}" type="slidenum">
              <a:rPr lang="zh-TW" altLang="en-US" smtClean="0"/>
              <a:t>‹#›</a:t>
            </a:fld>
            <a:endParaRPr lang="zh-TW" altLang="en-US"/>
          </a:p>
        </p:txBody>
      </p:sp>
    </p:spTree>
    <p:extLst>
      <p:ext uri="{BB962C8B-B14F-4D97-AF65-F5344CB8AC3E}">
        <p14:creationId xmlns:p14="http://schemas.microsoft.com/office/powerpoint/2010/main" val="82842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BBA26A7-C09B-4433-91C0-971B9E77D4C9}" type="datetimeFigureOut">
              <a:rPr lang="zh-TW" altLang="en-US" smtClean="0"/>
              <a:t>2025/2/18</a:t>
            </a:fld>
            <a:endParaRPr lang="zh-TW" alt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zh-TW" alt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EFF1079-EFED-46BE-9728-7193E1F6C5F8}" type="slidenum">
              <a:rPr lang="zh-TW" altLang="en-US" smtClean="0"/>
              <a:t>‹#›</a:t>
            </a:fld>
            <a:endParaRPr lang="zh-TW" altLang="en-US"/>
          </a:p>
        </p:txBody>
      </p:sp>
    </p:spTree>
    <p:extLst>
      <p:ext uri="{BB962C8B-B14F-4D97-AF65-F5344CB8AC3E}">
        <p14:creationId xmlns:p14="http://schemas.microsoft.com/office/powerpoint/2010/main" val="422547785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urveycake.com/s/LnwM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4.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hyperlink" Target="https://www.surveycake.com/s/vNKl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2" Type="http://schemas.openxmlformats.org/officeDocument/2006/relationships/hyperlink" Target="https://www.surveycake.com/s/46lv9"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9.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9.emf"/></Relationships>
</file>

<file path=ppt/slides/_rels/slide59.xml.rels><?xml version="1.0" encoding="UTF-8" standalone="yes"?>
<Relationships xmlns="http://schemas.openxmlformats.org/package/2006/relationships"><Relationship Id="rId3" Type="http://schemas.openxmlformats.org/officeDocument/2006/relationships/hyperlink" Target="https://www.surveycake.com/s/46lv9" TargetMode="External"/><Relationship Id="rId2" Type="http://schemas.openxmlformats.org/officeDocument/2006/relationships/hyperlink" Target="https://www.surveycake.com/s/LnwM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reurl.cc/M4X5L4"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68433" y="1811867"/>
            <a:ext cx="9212926" cy="2313782"/>
          </a:xfrm>
        </p:spPr>
        <p:txBody>
          <a:bodyPr>
            <a:noAutofit/>
          </a:bodyPr>
          <a:lstStyle/>
          <a:p>
            <a:r>
              <a:rPr lang="en-US" altLang="zh-TW" sz="6000" b="1" dirty="0">
                <a:latin typeface="微軟正黑體" panose="020B0604030504040204" pitchFamily="34" charset="-120"/>
                <a:ea typeface="微軟正黑體" panose="020B0604030504040204" pitchFamily="34" charset="-120"/>
              </a:rPr>
              <a:t>113</a:t>
            </a:r>
            <a:r>
              <a:rPr lang="zh-TW" altLang="en-US" sz="6000" b="1" dirty="0">
                <a:latin typeface="微軟正黑體" panose="020B0604030504040204" pitchFamily="34" charset="-120"/>
                <a:ea typeface="微軟正黑體" panose="020B0604030504040204" pitchFamily="34" charset="-120"/>
              </a:rPr>
              <a:t>學年度第二學期</a:t>
            </a:r>
            <a:br>
              <a:rPr lang="en-US" altLang="zh-TW" sz="6000" b="1" dirty="0">
                <a:latin typeface="微軟正黑體" panose="020B0604030504040204" pitchFamily="34" charset="-120"/>
                <a:ea typeface="微軟正黑體" panose="020B0604030504040204" pitchFamily="34" charset="-120"/>
              </a:rPr>
            </a:br>
            <a:r>
              <a:rPr lang="zh-TW" altLang="en-US" sz="6000" b="1" dirty="0">
                <a:latin typeface="微軟正黑體" panose="020B0604030504040204" pitchFamily="34" charset="-120"/>
                <a:ea typeface="微軟正黑體" panose="020B0604030504040204" pitchFamily="34" charset="-120"/>
              </a:rPr>
              <a:t>弘愛築夢說明會</a:t>
            </a:r>
          </a:p>
        </p:txBody>
      </p:sp>
      <p:sp>
        <p:nvSpPr>
          <p:cNvPr id="4" name="文字方塊 3"/>
          <p:cNvSpPr txBox="1"/>
          <p:nvPr/>
        </p:nvSpPr>
        <p:spPr>
          <a:xfrm>
            <a:off x="4549103" y="5762625"/>
            <a:ext cx="3451586" cy="369332"/>
          </a:xfrm>
          <a:prstGeom prst="rect">
            <a:avLst/>
          </a:prstGeom>
          <a:noFill/>
        </p:spPr>
        <p:txBody>
          <a:bodyPr wrap="none" rtlCol="0">
            <a:spAutoFit/>
          </a:bodyPr>
          <a:lstStyle/>
          <a:p>
            <a:pPr algn="ctr"/>
            <a:r>
              <a:rPr lang="zh-TW" altLang="en-US" dirty="0"/>
              <a:t>學生說明會：</a:t>
            </a:r>
            <a:r>
              <a:rPr lang="en-US" altLang="zh-TW" dirty="0"/>
              <a:t>114</a:t>
            </a:r>
            <a:r>
              <a:rPr lang="zh-TW" altLang="en-US" dirty="0"/>
              <a:t>年</a:t>
            </a:r>
            <a:r>
              <a:rPr lang="en-US" altLang="zh-TW" dirty="0"/>
              <a:t>02</a:t>
            </a:r>
            <a:r>
              <a:rPr lang="zh-TW" altLang="en-US" dirty="0"/>
              <a:t>月</a:t>
            </a:r>
            <a:r>
              <a:rPr lang="en-US" altLang="zh-TW" dirty="0"/>
              <a:t>19</a:t>
            </a:r>
            <a:r>
              <a:rPr lang="zh-TW" altLang="en-US" dirty="0"/>
              <a:t>日</a:t>
            </a:r>
            <a:r>
              <a:rPr lang="en-US" altLang="zh-TW" dirty="0"/>
              <a:t>(</a:t>
            </a:r>
            <a:r>
              <a:rPr lang="zh-TW" altLang="en-US" dirty="0"/>
              <a:t>三</a:t>
            </a:r>
            <a:r>
              <a:rPr lang="en-US" altLang="zh-TW" dirty="0"/>
              <a:t>)</a:t>
            </a:r>
            <a:endParaRPr lang="zh-TW" altLang="en-US" dirty="0"/>
          </a:p>
        </p:txBody>
      </p:sp>
    </p:spTree>
    <p:extLst>
      <p:ext uri="{BB962C8B-B14F-4D97-AF65-F5344CB8AC3E}">
        <p14:creationId xmlns:p14="http://schemas.microsoft.com/office/powerpoint/2010/main" val="103089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46C16ED1-D627-4D48-8739-F89667F01B1A}"/>
              </a:ext>
            </a:extLst>
          </p:cNvPr>
          <p:cNvGraphicFramePr>
            <a:graphicFrameLocks noGrp="1"/>
          </p:cNvGraphicFramePr>
          <p:nvPr/>
        </p:nvGraphicFramePr>
        <p:xfrm>
          <a:off x="2283191" y="1110928"/>
          <a:ext cx="8234741" cy="3147024"/>
        </p:xfrm>
        <a:graphic>
          <a:graphicData uri="http://schemas.openxmlformats.org/drawingml/2006/table">
            <a:tbl>
              <a:tblPr firstRow="1" bandRow="1"/>
              <a:tblGrid>
                <a:gridCol w="1128183">
                  <a:extLst>
                    <a:ext uri="{9D8B030D-6E8A-4147-A177-3AD203B41FA5}">
                      <a16:colId xmlns:a16="http://schemas.microsoft.com/office/drawing/2014/main" val="1188052046"/>
                    </a:ext>
                  </a:extLst>
                </a:gridCol>
                <a:gridCol w="4185015">
                  <a:extLst>
                    <a:ext uri="{9D8B030D-6E8A-4147-A177-3AD203B41FA5}">
                      <a16:colId xmlns:a16="http://schemas.microsoft.com/office/drawing/2014/main" val="3997755979"/>
                    </a:ext>
                  </a:extLst>
                </a:gridCol>
                <a:gridCol w="2921543">
                  <a:extLst>
                    <a:ext uri="{9D8B030D-6E8A-4147-A177-3AD203B41FA5}">
                      <a16:colId xmlns:a16="http://schemas.microsoft.com/office/drawing/2014/main" val="1675218817"/>
                    </a:ext>
                  </a:extLst>
                </a:gridCol>
              </a:tblGrid>
              <a:tr h="411773">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2400" dirty="0">
                          <a:solidFill>
                            <a:srgbClr val="FFFF00"/>
                          </a:solidFill>
                          <a:latin typeface="微軟正黑體" panose="020B0604030504040204" pitchFamily="34" charset="-120"/>
                          <a:ea typeface="微軟正黑體" panose="020B0604030504040204" pitchFamily="34" charset="-120"/>
                        </a:rPr>
                        <a:t>助學金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p>
                      <a:endParaRPr lang="zh-TW" altLang="en-US"/>
                    </a:p>
                  </a:txBody>
                  <a:tcPr/>
                </a:tc>
                <a:extLst>
                  <a:ext uri="{0D108BD9-81ED-4DB2-BD59-A6C34878D82A}">
                    <a16:rowId xmlns:a16="http://schemas.microsoft.com/office/drawing/2014/main" val="3520327010"/>
                  </a:ext>
                </a:extLst>
              </a:tr>
              <a:tr h="69403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執行內容</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None/>
                      </a:pPr>
                      <a:r>
                        <a:rPr lang="zh-TW" altLang="en-US" sz="2000" dirty="0">
                          <a:latin typeface="微軟正黑體" panose="020B0604030504040204" pitchFamily="34" charset="-120"/>
                          <a:ea typeface="微軟正黑體" panose="020B0604030504040204" pitchFamily="34" charset="-120"/>
                        </a:rPr>
                        <a:t>學生自行規劃</a:t>
                      </a:r>
                      <a:r>
                        <a:rPr lang="zh-TW" altLang="en-US" sz="2000" dirty="0">
                          <a:solidFill>
                            <a:schemeClr val="tx1"/>
                          </a:solidFill>
                          <a:latin typeface="微軟正黑體" panose="020B0604030504040204" pitchFamily="34" charset="-120"/>
                          <a:ea typeface="微軟正黑體" panose="020B0604030504040204" pitchFamily="34" charset="-120"/>
                        </a:rPr>
                        <a:t>所需學習時數，</a:t>
                      </a:r>
                      <a:r>
                        <a:rPr lang="zh-TW" altLang="en-US" sz="2000" dirty="0">
                          <a:solidFill>
                            <a:srgbClr val="FF0000"/>
                          </a:solidFill>
                          <a:latin typeface="微軟正黑體" panose="020B0604030504040204" pitchFamily="34" charset="-120"/>
                          <a:ea typeface="微軟正黑體" panose="020B0604030504040204" pitchFamily="34" charset="-120"/>
                        </a:rPr>
                        <a:t>至少</a:t>
                      </a:r>
                      <a:r>
                        <a:rPr lang="en-US" altLang="zh-TW" sz="2000" dirty="0">
                          <a:solidFill>
                            <a:srgbClr val="FF0000"/>
                          </a:solidFill>
                          <a:latin typeface="微軟正黑體" panose="020B0604030504040204" pitchFamily="34" charset="-120"/>
                          <a:ea typeface="微軟正黑體" panose="020B0604030504040204" pitchFamily="34" charset="-120"/>
                        </a:rPr>
                        <a:t>24</a:t>
                      </a:r>
                      <a:r>
                        <a:rPr lang="zh-TW" altLang="en-US" sz="2000" dirty="0">
                          <a:solidFill>
                            <a:srgbClr val="FF0000"/>
                          </a:solidFill>
                          <a:latin typeface="微軟正黑體" panose="020B0604030504040204" pitchFamily="34" charset="-120"/>
                          <a:ea typeface="微軟正黑體" panose="020B0604030504040204" pitchFamily="34" charset="-120"/>
                        </a:rPr>
                        <a:t>小時以上。</a:t>
                      </a:r>
                      <a:endParaRPr lang="en-US" altLang="zh-TW" sz="20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40000"/>
                      </a:srgbClr>
                    </a:solidFill>
                  </a:tcPr>
                </a:tc>
                <a:tc hMerge="1">
                  <a:txBody>
                    <a:bodyPr/>
                    <a:lstStyle/>
                    <a:p>
                      <a:endParaRPr lang="zh-TW" altLang="en-US"/>
                    </a:p>
                  </a:txBody>
                  <a:tcPr/>
                </a:tc>
                <a:extLst>
                  <a:ext uri="{0D108BD9-81ED-4DB2-BD59-A6C34878D82A}">
                    <a16:rowId xmlns:a16="http://schemas.microsoft.com/office/drawing/2014/main" val="190605845"/>
                  </a:ext>
                </a:extLst>
              </a:tr>
              <a:tr h="6184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補助經費</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學生自行規劃</a:t>
                      </a:r>
                      <a:r>
                        <a:rPr lang="zh-TW" altLang="en-US" dirty="0">
                          <a:solidFill>
                            <a:srgbClr val="FF0000"/>
                          </a:solidFill>
                          <a:latin typeface="微軟正黑體" panose="020B0604030504040204" pitchFamily="34" charset="-120"/>
                          <a:ea typeface="微軟正黑體" panose="020B0604030504040204" pitchFamily="34" charset="-120"/>
                        </a:rPr>
                        <a:t>所需助學津貼</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，至多</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12,000</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元</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20000"/>
                      </a:srgbClr>
                    </a:solidFill>
                  </a:tcPr>
                </a:tc>
                <a:tc hMerge="1">
                  <a:txBody>
                    <a:bodyPr/>
                    <a:lstStyle/>
                    <a:p>
                      <a:endParaRPr lang="zh-TW" altLang="en-US"/>
                    </a:p>
                  </a:txBody>
                  <a:tcPr/>
                </a:tc>
                <a:extLst>
                  <a:ext uri="{0D108BD9-81ED-4DB2-BD59-A6C34878D82A}">
                    <a16:rowId xmlns:a16="http://schemas.microsoft.com/office/drawing/2014/main" val="1680063207"/>
                  </a:ext>
                </a:extLst>
              </a:tr>
              <a:tr h="13773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助學金</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核發方式</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solidFill>
                            <a:srgbClr val="FF0000"/>
                          </a:solidFill>
                          <a:latin typeface="微軟正黑體" panose="020B0604030504040204" pitchFamily="34" charset="-120"/>
                          <a:ea typeface="微軟正黑體" panose="020B0604030504040204" pitchFamily="34" charset="-120"/>
                        </a:rPr>
                        <a:t>分</a:t>
                      </a:r>
                      <a:r>
                        <a:rPr lang="en-US" altLang="zh-TW" b="1" dirty="0">
                          <a:solidFill>
                            <a:srgbClr val="FF0000"/>
                          </a:solidFill>
                          <a:latin typeface="微軟正黑體" panose="020B0604030504040204" pitchFamily="34" charset="-120"/>
                          <a:ea typeface="微軟正黑體" panose="020B0604030504040204" pitchFamily="34" charset="-120"/>
                        </a:rPr>
                        <a:t>3</a:t>
                      </a:r>
                      <a:r>
                        <a:rPr lang="zh-TW" altLang="en-US" b="1" dirty="0">
                          <a:solidFill>
                            <a:srgbClr val="FF0000"/>
                          </a:solidFill>
                          <a:latin typeface="微軟正黑體" panose="020B0604030504040204" pitchFamily="34" charset="-120"/>
                          <a:ea typeface="微軟正黑體" panose="020B0604030504040204" pitchFamily="34" charset="-120"/>
                        </a:rPr>
                        <a:t>階段核發</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 第一階段：審核通過後</a:t>
                      </a:r>
                      <a:r>
                        <a:rPr lang="zh-TW" altLang="en-US" sz="1800" kern="1200" dirty="0">
                          <a:solidFill>
                            <a:schemeClr val="tx1"/>
                          </a:solidFill>
                          <a:latin typeface="微軟正黑體" panose="020B0604030504040204" pitchFamily="34" charset="-120"/>
                          <a:ea typeface="微軟正黑體" panose="020B0604030504040204" pitchFamily="34" charset="-120"/>
                          <a:cs typeface="+mn-cs"/>
                        </a:rPr>
                        <a:t>核發</a:t>
                      </a:r>
                      <a:endParaRPr lang="en-US" altLang="zh-TW" sz="1800"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 第二階段：</a:t>
                      </a:r>
                      <a:r>
                        <a:rPr lang="en-US" altLang="zh-TW">
                          <a:highlight>
                            <a:srgbClr val="FFFF00"/>
                          </a:highlight>
                          <a:latin typeface="微軟正黑體" panose="020B0604030504040204" pitchFamily="34" charset="-120"/>
                          <a:ea typeface="微軟正黑體" panose="020B0604030504040204" pitchFamily="34" charset="-120"/>
                        </a:rPr>
                        <a:t>5/30</a:t>
                      </a:r>
                      <a:r>
                        <a:rPr lang="zh-TW" altLang="en-US">
                          <a:highlight>
                            <a:srgbClr val="FFFF00"/>
                          </a:highlight>
                          <a:latin typeface="微軟正黑體" panose="020B0604030504040204" pitchFamily="34" charset="-120"/>
                          <a:ea typeface="微軟正黑體" panose="020B0604030504040204" pitchFamily="34" charset="-120"/>
                        </a:rPr>
                        <a:t>前</a:t>
                      </a:r>
                      <a:r>
                        <a:rPr lang="zh-TW" altLang="en-US" dirty="0">
                          <a:solidFill>
                            <a:srgbClr val="FF0000"/>
                          </a:solidFill>
                          <a:latin typeface="微軟正黑體" panose="020B0604030504040204" pitchFamily="34" charset="-120"/>
                          <a:ea typeface="微軟正黑體" panose="020B0604030504040204" pitchFamily="34" charset="-120"/>
                        </a:rPr>
                        <a:t>繳交期中報告書</a:t>
                      </a:r>
                      <a:r>
                        <a:rPr lang="zh-TW" altLang="en-US" dirty="0">
                          <a:latin typeface="微軟正黑體" panose="020B0604030504040204" pitchFamily="34" charset="-120"/>
                          <a:ea typeface="微軟正黑體" panose="020B0604030504040204" pitchFamily="34" charset="-120"/>
                        </a:rPr>
                        <a:t>核發</a:t>
                      </a:r>
                      <a:endParaRPr lang="en-US" altLang="zh-TW"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ts val="22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 第三階段：</a:t>
                      </a:r>
                      <a:r>
                        <a:rPr lang="en-US" altLang="zh-TW" dirty="0">
                          <a:highlight>
                            <a:srgbClr val="FFFF00"/>
                          </a:highlight>
                          <a:latin typeface="微軟正黑體" panose="020B0604030504040204" pitchFamily="34" charset="-120"/>
                          <a:ea typeface="微軟正黑體" panose="020B0604030504040204" pitchFamily="34" charset="-120"/>
                        </a:rPr>
                        <a:t>6/30</a:t>
                      </a:r>
                      <a:r>
                        <a:rPr lang="zh-TW" altLang="en-US" dirty="0">
                          <a:highlight>
                            <a:srgbClr val="FFFF00"/>
                          </a:highlight>
                          <a:latin typeface="微軟正黑體" panose="020B0604030504040204" pitchFamily="34" charset="-120"/>
                          <a:ea typeface="微軟正黑體" panose="020B0604030504040204" pitchFamily="34" charset="-120"/>
                        </a:rPr>
                        <a:t>前</a:t>
                      </a:r>
                      <a:r>
                        <a:rPr lang="zh-TW" altLang="en-US" dirty="0">
                          <a:solidFill>
                            <a:srgbClr val="FF0000"/>
                          </a:solidFill>
                          <a:latin typeface="微軟正黑體" panose="020B0604030504040204" pitchFamily="34" charset="-120"/>
                          <a:ea typeface="微軟正黑體" panose="020B0604030504040204" pitchFamily="34" charset="-120"/>
                        </a:rPr>
                        <a:t>繳交期末報告書</a:t>
                      </a:r>
                      <a:r>
                        <a:rPr lang="zh-TW" altLang="en-US" dirty="0">
                          <a:latin typeface="微軟正黑體" panose="020B0604030504040204" pitchFamily="34" charset="-120"/>
                          <a:ea typeface="微軟正黑體" panose="020B0604030504040204" pitchFamily="34" charset="-120"/>
                        </a:rPr>
                        <a:t>核發</a:t>
                      </a:r>
                      <a:endParaRPr lang="en-US" altLang="zh-TW" b="1"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60000" marR="0" lvl="0" indent="0" algn="l"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提早完成、</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360000" marR="0" lvl="0" indent="0" algn="l"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提早繳交、</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360000" marR="0" lvl="0" indent="0" algn="l"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提早核發助學金</a:t>
                      </a:r>
                      <a:endParaRPr lang="en-US" altLang="zh-TW" b="1" dirty="0">
                        <a:solidFill>
                          <a:srgbClr val="0000FF"/>
                        </a:solidFill>
                        <a:latin typeface="微軟正黑體" panose="020B0604030504040204" pitchFamily="34" charset="-120"/>
                        <a:ea typeface="微軟正黑體" panose="020B0604030504040204" pitchFamily="34" charset="-12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extLst>
                  <a:ext uri="{0D108BD9-81ED-4DB2-BD59-A6C34878D82A}">
                    <a16:rowId xmlns:a16="http://schemas.microsoft.com/office/drawing/2014/main" val="3461371759"/>
                  </a:ext>
                </a:extLst>
              </a:tr>
            </a:tbl>
          </a:graphicData>
        </a:graphic>
      </p:graphicFrame>
      <p:graphicFrame>
        <p:nvGraphicFramePr>
          <p:cNvPr id="7" name="表格 6">
            <a:extLst>
              <a:ext uri="{FF2B5EF4-FFF2-40B4-BE49-F238E27FC236}">
                <a16:creationId xmlns:a16="http://schemas.microsoft.com/office/drawing/2014/main" id="{88A478D7-7DE7-471B-8E24-8D850CAF055A}"/>
              </a:ext>
            </a:extLst>
          </p:cNvPr>
          <p:cNvGraphicFramePr>
            <a:graphicFrameLocks noGrp="1"/>
          </p:cNvGraphicFramePr>
          <p:nvPr/>
        </p:nvGraphicFramePr>
        <p:xfrm>
          <a:off x="2284657" y="4241705"/>
          <a:ext cx="8231809" cy="1961738"/>
        </p:xfrm>
        <a:graphic>
          <a:graphicData uri="http://schemas.openxmlformats.org/drawingml/2006/table">
            <a:tbl>
              <a:tblPr firstRow="1" bandRow="1"/>
              <a:tblGrid>
                <a:gridCol w="1128183">
                  <a:extLst>
                    <a:ext uri="{9D8B030D-6E8A-4147-A177-3AD203B41FA5}">
                      <a16:colId xmlns:a16="http://schemas.microsoft.com/office/drawing/2014/main" val="2714324985"/>
                    </a:ext>
                  </a:extLst>
                </a:gridCol>
                <a:gridCol w="7103626">
                  <a:extLst>
                    <a:ext uri="{9D8B030D-6E8A-4147-A177-3AD203B41FA5}">
                      <a16:colId xmlns:a16="http://schemas.microsoft.com/office/drawing/2014/main" val="2323263296"/>
                    </a:ext>
                  </a:extLst>
                </a:gridCol>
              </a:tblGrid>
              <a:tr h="601175">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zh-TW" altLang="en-US" sz="2400" b="1" kern="1200" dirty="0">
                          <a:solidFill>
                            <a:srgbClr val="FFFF00"/>
                          </a:solidFill>
                          <a:latin typeface="微軟正黑體" panose="020B0604030504040204" pitchFamily="34" charset="-120"/>
                          <a:ea typeface="微軟正黑體" panose="020B0604030504040204" pitchFamily="34" charset="-120"/>
                          <a:cs typeface="+mn-cs"/>
                        </a:rPr>
                        <a:t>獎勵金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lumMod val="50000"/>
                      </a:srgbClr>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lumMod val="50000"/>
                      </a:srgbClr>
                    </a:solidFill>
                  </a:tcPr>
                </a:tc>
                <a:extLst>
                  <a:ext uri="{0D108BD9-81ED-4DB2-BD59-A6C34878D82A}">
                    <a16:rowId xmlns:a16="http://schemas.microsoft.com/office/drawing/2014/main" val="2296856558"/>
                  </a:ext>
                </a:extLst>
              </a:tr>
              <a:tr h="13605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89013">
                        <a:tabLst/>
                      </a:pPr>
                      <a:r>
                        <a:rPr lang="zh-TW" altLang="zh-TW" sz="1600" kern="1200" spc="-100" baseline="0" dirty="0">
                          <a:latin typeface="微軟正黑體" panose="020B0604030504040204" pitchFamily="34" charset="-120"/>
                          <a:ea typeface="微軟正黑體" panose="020B0604030504040204" pitchFamily="34" charset="-120"/>
                          <a:sym typeface="Arial"/>
                        </a:rPr>
                        <a:t>參與課業</a:t>
                      </a:r>
                      <a:endParaRPr lang="en-US" altLang="zh-TW" sz="1600" kern="1200" spc="-100" baseline="0" dirty="0">
                        <a:latin typeface="微軟正黑體" panose="020B0604030504040204" pitchFamily="34" charset="-120"/>
                        <a:ea typeface="微軟正黑體" panose="020B0604030504040204" pitchFamily="34" charset="-120"/>
                        <a:sym typeface="Arial"/>
                      </a:endParaRPr>
                    </a:p>
                    <a:p>
                      <a:pPr marL="0" indent="0" algn="ctr" defTabSz="989013">
                        <a:tabLst/>
                      </a:pPr>
                      <a:r>
                        <a:rPr lang="zh-TW" altLang="zh-TW" sz="1600" kern="1200" spc="-100" baseline="0" dirty="0">
                          <a:latin typeface="微軟正黑體" panose="020B0604030504040204" pitchFamily="34" charset="-120"/>
                          <a:ea typeface="微軟正黑體" panose="020B0604030504040204" pitchFamily="34" charset="-120"/>
                          <a:sym typeface="Arial"/>
                        </a:rPr>
                        <a:t>學習計畫</a:t>
                      </a:r>
                      <a:endParaRPr lang="en-US" altLang="zh-TW" sz="1600" kern="1200" spc="-100" baseline="0" dirty="0">
                        <a:latin typeface="微軟正黑體" panose="020B0604030504040204" pitchFamily="34" charset="-120"/>
                        <a:ea typeface="微軟正黑體" panose="020B0604030504040204" pitchFamily="34" charset="-120"/>
                        <a:sym typeface="Arial"/>
                      </a:endParaRPr>
                    </a:p>
                    <a:p>
                      <a:pPr marL="0" indent="0" algn="ctr" defTabSz="989013">
                        <a:tabLst/>
                      </a:pPr>
                      <a:r>
                        <a:rPr lang="zh-TW" altLang="zh-TW" sz="1600" kern="1200" spc="-100" baseline="0" dirty="0">
                          <a:solidFill>
                            <a:srgbClr val="FF0000"/>
                          </a:solidFill>
                          <a:latin typeface="微軟正黑體" panose="020B0604030504040204" pitchFamily="34" charset="-120"/>
                          <a:ea typeface="微軟正黑體" panose="020B0604030504040204" pitchFamily="34" charset="-120"/>
                          <a:sym typeface="Arial"/>
                        </a:rPr>
                        <a:t>成績表現</a:t>
                      </a:r>
                      <a:endParaRPr lang="en-US" altLang="zh-TW" sz="1600" kern="1200" spc="-100" baseline="0" dirty="0">
                        <a:solidFill>
                          <a:srgbClr val="FF0000"/>
                        </a:solidFill>
                        <a:latin typeface="微軟正黑體" panose="020B0604030504040204" pitchFamily="34" charset="-120"/>
                        <a:ea typeface="微軟正黑體" panose="020B0604030504040204" pitchFamily="34" charset="-120"/>
                        <a:sym typeface="Arial"/>
                      </a:endParaRPr>
                    </a:p>
                    <a:p>
                      <a:pPr marL="0" indent="0" algn="ctr" defTabSz="989013">
                        <a:tabLst/>
                      </a:pPr>
                      <a:r>
                        <a:rPr lang="zh-TW" altLang="zh-TW" sz="1600" kern="1200" spc="-100" baseline="0" dirty="0">
                          <a:solidFill>
                            <a:srgbClr val="FF0000"/>
                          </a:solidFill>
                          <a:latin typeface="微軟正黑體" panose="020B0604030504040204" pitchFamily="34" charset="-120"/>
                          <a:ea typeface="微軟正黑體" panose="020B0604030504040204" pitchFamily="34" charset="-120"/>
                          <a:sym typeface="Arial"/>
                        </a:rPr>
                        <a:t>優異者</a:t>
                      </a:r>
                      <a:endParaRPr lang="en-US" altLang="zh-TW" sz="1600" kern="1200" spc="-100" baseline="0" dirty="0">
                        <a:latin typeface="微軟正黑體" panose="020B0604030504040204" pitchFamily="34" charset="-120"/>
                        <a:ea typeface="微軟正黑體" panose="020B0604030504040204" pitchFamily="34" charset="-120"/>
                        <a:sym typeface="Arial"/>
                      </a:endParaRPr>
                    </a:p>
                    <a:p>
                      <a:pPr marL="0" indent="0" algn="ctr" defTabSz="989013">
                        <a:tabLst/>
                      </a:pPr>
                      <a:r>
                        <a:rPr lang="zh-TW" altLang="zh-TW" sz="1600" kern="1200" spc="-100" baseline="0" dirty="0">
                          <a:latin typeface="微軟正黑體" panose="020B0604030504040204" pitchFamily="34" charset="-120"/>
                          <a:ea typeface="微軟正黑體" panose="020B0604030504040204" pitchFamily="34" charset="-120"/>
                          <a:sym typeface="Arial"/>
                        </a:rPr>
                        <a:t>給予獎勵</a:t>
                      </a:r>
                      <a:endPar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6B72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FF0000"/>
                          </a:solidFill>
                          <a:latin typeface="微軟正黑體" panose="020B0604030504040204" pitchFamily="34" charset="-120"/>
                          <a:ea typeface="微軟正黑體" panose="020B0604030504040204" pitchFamily="34" charset="-120"/>
                        </a:rPr>
                        <a:t>明訂獎勵金額</a:t>
                      </a:r>
                    </a:p>
                    <a:p>
                      <a:pPr marL="0" marR="0" lvl="0" indent="0" algn="ctr" defTabSz="914400" rtl="0" eaLnBrk="1" fontAlgn="auto" latinLnBrk="0" hangingPunct="1">
                        <a:lnSpc>
                          <a:spcPct val="100000"/>
                        </a:lnSpc>
                        <a:spcBef>
                          <a:spcPts val="60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學生完成自主學習讀書計畫後，若當學期</a:t>
                      </a:r>
                      <a:r>
                        <a:rPr lang="zh-TW" altLang="en-US" b="1" dirty="0">
                          <a:solidFill>
                            <a:srgbClr val="FF0000"/>
                          </a:solidFill>
                          <a:latin typeface="微軟正黑體" panose="020B0604030504040204" pitchFamily="34" charset="-120"/>
                          <a:ea typeface="微軟正黑體" panose="020B0604030504040204" pitchFamily="34" charset="-120"/>
                        </a:rPr>
                        <a:t>學業成績達獎勵標準</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教務處教學發展組</a:t>
                      </a:r>
                      <a:r>
                        <a:rPr lang="zh-TW" altLang="en-US" sz="2000" b="1" dirty="0">
                          <a:solidFill>
                            <a:srgbClr val="FF0000"/>
                          </a:solidFill>
                          <a:latin typeface="微軟正黑體" panose="020B0604030504040204" pitchFamily="34" charset="-120"/>
                          <a:ea typeface="微軟正黑體" panose="020B0604030504040204" pitchFamily="34" charset="-120"/>
                        </a:rPr>
                        <a:t>於次學期</a:t>
                      </a:r>
                      <a:r>
                        <a:rPr lang="zh-TW" altLang="en-US" dirty="0">
                          <a:latin typeface="微軟正黑體" panose="020B0604030504040204" pitchFamily="34" charset="-120"/>
                          <a:ea typeface="微軟正黑體" panose="020B0604030504040204" pitchFamily="34" charset="-120"/>
                        </a:rPr>
                        <a:t>教務處成績確定後</a:t>
                      </a:r>
                      <a:r>
                        <a:rPr lang="zh-TW" altLang="en-US" sz="2000" b="1" kern="1200" dirty="0">
                          <a:solidFill>
                            <a:srgbClr val="FF0000"/>
                          </a:solidFill>
                          <a:latin typeface="微軟正黑體" panose="020B0604030504040204" pitchFamily="34" charset="-120"/>
                          <a:ea typeface="微軟正黑體" panose="020B0604030504040204" pitchFamily="34" charset="-120"/>
                          <a:cs typeface="+mn-cs"/>
                        </a:rPr>
                        <a:t>核發</a:t>
                      </a:r>
                      <a:r>
                        <a:rPr lang="zh-TW" altLang="en-US" sz="1800" kern="1200" dirty="0">
                          <a:latin typeface="微軟正黑體" panose="020B0604030504040204" pitchFamily="34" charset="-120"/>
                          <a:ea typeface="微軟正黑體" panose="020B0604030504040204" pitchFamily="34" charset="-120"/>
                        </a:rPr>
                        <a:t>，</a:t>
                      </a:r>
                      <a:r>
                        <a:rPr lang="zh-TW" altLang="en-US" sz="1800" kern="1200" dirty="0">
                          <a:solidFill>
                            <a:srgbClr val="FF0000"/>
                          </a:solidFill>
                          <a:latin typeface="微軟正黑體" panose="020B0604030504040204" pitchFamily="34" charset="-120"/>
                          <a:ea typeface="微軟正黑體" panose="020B0604030504040204" pitchFamily="34" charset="-120"/>
                        </a:rPr>
                        <a:t>不需由學生提出申請</a:t>
                      </a:r>
                      <a:endParaRPr lang="en-US" altLang="zh-TW" sz="1800"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6B727">
                        <a:tint val="40000"/>
                      </a:srgbClr>
                    </a:solidFill>
                  </a:tcPr>
                </a:tc>
                <a:extLst>
                  <a:ext uri="{0D108BD9-81ED-4DB2-BD59-A6C34878D82A}">
                    <a16:rowId xmlns:a16="http://schemas.microsoft.com/office/drawing/2014/main" val="4080887122"/>
                  </a:ext>
                </a:extLst>
              </a:tr>
            </a:tbl>
          </a:graphicData>
        </a:graphic>
      </p:graphicFrame>
      <p:sp>
        <p:nvSpPr>
          <p:cNvPr id="9" name="文字方塊 8"/>
          <p:cNvSpPr txBox="1"/>
          <p:nvPr/>
        </p:nvSpPr>
        <p:spPr>
          <a:xfrm>
            <a:off x="220849" y="185000"/>
            <a:ext cx="244169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課業學習</a:t>
            </a:r>
          </a:p>
        </p:txBody>
      </p:sp>
    </p:spTree>
    <p:extLst>
      <p:ext uri="{BB962C8B-B14F-4D97-AF65-F5344CB8AC3E}">
        <p14:creationId xmlns:p14="http://schemas.microsoft.com/office/powerpoint/2010/main" val="63770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1">
            <a:extLst>
              <a:ext uri="{FF2B5EF4-FFF2-40B4-BE49-F238E27FC236}">
                <a16:creationId xmlns:a16="http://schemas.microsoft.com/office/drawing/2014/main" id="{4A520836-8E36-4AAA-BD44-094DE274C1AE}"/>
              </a:ext>
            </a:extLst>
          </p:cNvPr>
          <p:cNvSpPr>
            <a:spLocks noGrp="1"/>
          </p:cNvSpPr>
          <p:nvPr>
            <p:ph idx="1"/>
          </p:nvPr>
        </p:nvSpPr>
        <p:spPr>
          <a:xfrm>
            <a:off x="750638" y="913164"/>
            <a:ext cx="10690723" cy="5720717"/>
          </a:xfrm>
        </p:spPr>
        <p:txBody>
          <a:bodyPr>
            <a:normAutofit/>
          </a:bodyPr>
          <a:lstStyle/>
          <a:p>
            <a:pPr marL="0" indent="-720000" algn="just">
              <a:buNone/>
            </a:pPr>
            <a:r>
              <a:rPr lang="zh-TW" altLang="en-US" sz="2200" b="1" dirty="0">
                <a:solidFill>
                  <a:schemeClr val="tx1"/>
                </a:solidFill>
                <a:latin typeface="微軟正黑體" panose="020B0604030504040204" pitchFamily="34" charset="-120"/>
                <a:ea typeface="微軟正黑體" panose="020B0604030504040204" pitchFamily="34" charset="-120"/>
              </a:rPr>
              <a:t>一、</a:t>
            </a:r>
            <a:r>
              <a:rPr lang="zh-TW" altLang="zh-TW" sz="2200" b="1" dirty="0">
                <a:solidFill>
                  <a:srgbClr val="FF0000"/>
                </a:solidFill>
                <a:latin typeface="微軟正黑體" panose="020B0604030504040204" pitchFamily="34" charset="-120"/>
                <a:ea typeface="微軟正黑體" panose="020B0604030504040204" pitchFamily="34" charset="-120"/>
              </a:rPr>
              <a:t>助學金</a:t>
            </a:r>
            <a:r>
              <a:rPr lang="zh-TW" altLang="zh-TW" sz="2200" dirty="0">
                <a:solidFill>
                  <a:schemeClr val="tx1"/>
                </a:solidFill>
                <a:latin typeface="微軟正黑體" panose="020B0604030504040204" pitchFamily="34" charset="-120"/>
                <a:ea typeface="微軟正黑體" panose="020B0604030504040204" pitchFamily="34" charset="-120"/>
              </a:rPr>
              <a:t>：學生針對需求規劃</a:t>
            </a:r>
            <a:r>
              <a:rPr lang="zh-TW" altLang="en-US" sz="2200" dirty="0">
                <a:solidFill>
                  <a:srgbClr val="FF0000"/>
                </a:solidFill>
                <a:latin typeface="微軟正黑體" panose="020B0604030504040204" pitchFamily="34" charset="-120"/>
                <a:ea typeface="微軟正黑體" panose="020B0604030504040204" pitchFamily="34" charset="-120"/>
              </a:rPr>
              <a:t>至少</a:t>
            </a:r>
            <a:r>
              <a:rPr lang="en-US" altLang="zh-TW" sz="2200" dirty="0">
                <a:solidFill>
                  <a:srgbClr val="FF0000"/>
                </a:solidFill>
                <a:latin typeface="微軟正黑體" panose="020B0604030504040204" pitchFamily="34" charset="-120"/>
                <a:ea typeface="微軟正黑體" panose="020B0604030504040204" pitchFamily="34" charset="-120"/>
              </a:rPr>
              <a:t>24</a:t>
            </a:r>
            <a:r>
              <a:rPr lang="zh-TW" altLang="en-US" sz="2200" dirty="0">
                <a:solidFill>
                  <a:srgbClr val="FF0000"/>
                </a:solidFill>
                <a:latin typeface="微軟正黑體" panose="020B0604030504040204" pitchFamily="34" charset="-120"/>
                <a:ea typeface="微軟正黑體" panose="020B0604030504040204" pitchFamily="34" charset="-120"/>
              </a:rPr>
              <a:t>小時</a:t>
            </a:r>
            <a:r>
              <a:rPr lang="zh-TW" altLang="zh-TW" sz="2200" dirty="0">
                <a:solidFill>
                  <a:schemeClr val="tx1"/>
                </a:solidFill>
                <a:latin typeface="微軟正黑體" panose="020B0604030504040204" pitchFamily="34" charset="-120"/>
                <a:ea typeface="微軟正黑體" panose="020B0604030504040204" pitchFamily="34" charset="-120"/>
              </a:rPr>
              <a:t>學習計畫，</a:t>
            </a:r>
            <a:r>
              <a:rPr lang="zh-TW" altLang="en-US" sz="2200" dirty="0">
                <a:solidFill>
                  <a:schemeClr val="tx1"/>
                </a:solidFill>
                <a:latin typeface="微軟正黑體" panose="020B0604030504040204" pitchFamily="34" charset="-120"/>
                <a:ea typeface="微軟正黑體" panose="020B0604030504040204" pitchFamily="34" charset="-120"/>
              </a:rPr>
              <a:t>規劃內容可包含以下</a:t>
            </a:r>
            <a:r>
              <a:rPr lang="zh-TW" altLang="zh-TW" sz="2200" dirty="0">
                <a:solidFill>
                  <a:schemeClr val="tx1"/>
                </a:solidFill>
                <a:latin typeface="微軟正黑體" panose="020B0604030504040204" pitchFamily="34" charset="-120"/>
                <a:ea typeface="微軟正黑體" panose="020B0604030504040204" pitchFamily="34" charset="-120"/>
              </a:rPr>
              <a:t>方式</a:t>
            </a:r>
            <a:r>
              <a:rPr lang="zh-TW" altLang="en-US" sz="2200" dirty="0">
                <a:solidFill>
                  <a:schemeClr val="tx1"/>
                </a:solidFill>
                <a:latin typeface="微軟正黑體" panose="020B0604030504040204" pitchFamily="34" charset="-120"/>
                <a:ea typeface="微軟正黑體" panose="020B0604030504040204" pitchFamily="34" charset="-120"/>
              </a:rPr>
              <a:t>：</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720000" indent="-180000" algn="just">
              <a:buFont typeface="+mj-lt"/>
              <a:buAutoNum type="arabicPeriod"/>
            </a:pPr>
            <a:r>
              <a:rPr lang="zh-TW" altLang="en-US" sz="2200" b="1" u="sng" dirty="0">
                <a:solidFill>
                  <a:schemeClr val="tx1"/>
                </a:solidFill>
                <a:latin typeface="微軟正黑體" panose="020B0604030504040204" pitchFamily="34" charset="-120"/>
                <a:ea typeface="微軟正黑體" panose="020B0604030504040204" pitchFamily="34" charset="-120"/>
              </a:rPr>
              <a:t>實體講座</a:t>
            </a:r>
            <a:r>
              <a:rPr lang="en-US" altLang="zh-TW" sz="2200" b="1" dirty="0">
                <a:solidFill>
                  <a:schemeClr val="tx1"/>
                </a:solidFill>
                <a:effectLst/>
                <a:latin typeface="微軟正黑體" panose="020B0604030504040204" pitchFamily="34" charset="-120"/>
                <a:ea typeface="微軟正黑體" panose="020B0604030504040204" pitchFamily="34" charset="-120"/>
              </a:rPr>
              <a:t>(</a:t>
            </a:r>
            <a:r>
              <a:rPr lang="zh-TW" altLang="en-US" sz="2200" b="1" dirty="0">
                <a:solidFill>
                  <a:schemeClr val="tx1"/>
                </a:solidFill>
                <a:effectLst/>
                <a:latin typeface="微軟正黑體" panose="020B0604030504040204" pitchFamily="34" charset="-120"/>
                <a:ea typeface="微軟正黑體" panose="020B0604030504040204" pitchFamily="34" charset="-120"/>
              </a:rPr>
              <a:t>研習、工作坊、學術研討會</a:t>
            </a:r>
            <a:r>
              <a:rPr lang="en-US" altLang="zh-TW" sz="2200" b="1" dirty="0">
                <a:solidFill>
                  <a:schemeClr val="tx1"/>
                </a:solidFill>
                <a:effectLst/>
                <a:latin typeface="微軟正黑體" panose="020B0604030504040204" pitchFamily="34" charset="-120"/>
                <a:ea typeface="微軟正黑體" panose="020B0604030504040204" pitchFamily="34" charset="-120"/>
              </a:rPr>
              <a:t>...) </a:t>
            </a:r>
            <a:r>
              <a:rPr lang="zh-TW" altLang="en-US" sz="2200" b="1" dirty="0">
                <a:solidFill>
                  <a:srgbClr val="FF0000"/>
                </a:solidFill>
                <a:highlight>
                  <a:srgbClr val="FFFF00"/>
                </a:highlight>
                <a:latin typeface="微軟正黑體" panose="020B0604030504040204" pitchFamily="34" charset="-120"/>
                <a:ea typeface="微軟正黑體" panose="020B0604030504040204" pitchFamily="34" charset="-120"/>
              </a:rPr>
              <a:t>不</a:t>
            </a:r>
            <a:r>
              <a:rPr lang="zh-TW" altLang="en-US" sz="2200" b="1" dirty="0">
                <a:solidFill>
                  <a:srgbClr val="FF0000"/>
                </a:solidFill>
                <a:highlight>
                  <a:srgbClr val="FFFF00"/>
                </a:highlight>
                <a:latin typeface="微軟正黑體" panose="020B0604030504040204" pitchFamily="34" charset="-120"/>
              </a:rPr>
              <a:t>含職涯發展中心就業講座</a:t>
            </a:r>
            <a:endParaRPr lang="en-US" altLang="zh-TW" sz="2200" b="1" dirty="0">
              <a:solidFill>
                <a:srgbClr val="FF0000"/>
              </a:solidFill>
              <a:effectLst/>
              <a:highlight>
                <a:srgbClr val="FFFF00"/>
              </a:highlight>
              <a:latin typeface="微軟正黑體" panose="020B0604030504040204" pitchFamily="34" charset="-120"/>
              <a:ea typeface="微軟正黑體" panose="020B0604030504040204" pitchFamily="34" charset="-120"/>
            </a:endParaRPr>
          </a:p>
          <a:p>
            <a:pPr marL="720000" indent="-180000" algn="just">
              <a:buFont typeface="+mj-lt"/>
              <a:buAutoNum type="arabicPeriod"/>
            </a:pPr>
            <a:r>
              <a:rPr lang="zh-TW" altLang="en-US" sz="2200" b="1" u="sng" dirty="0">
                <a:solidFill>
                  <a:schemeClr val="tx1"/>
                </a:solidFill>
                <a:latin typeface="微軟正黑體" panose="020B0604030504040204" pitchFamily="34" charset="-120"/>
                <a:ea typeface="微軟正黑體" panose="020B0604030504040204" pitchFamily="34" charset="-120"/>
              </a:rPr>
              <a:t>線上課程</a:t>
            </a:r>
            <a:r>
              <a:rPr lang="en-US" altLang="zh-TW" sz="2200" b="1" dirty="0">
                <a:solidFill>
                  <a:schemeClr val="tx1"/>
                </a:solidFill>
                <a:effectLst/>
                <a:latin typeface="微軟正黑體" panose="020B0604030504040204" pitchFamily="34" charset="-120"/>
                <a:ea typeface="微軟正黑體" panose="020B0604030504040204" pitchFamily="34" charset="-120"/>
              </a:rPr>
              <a:t>(</a:t>
            </a:r>
            <a:r>
              <a:rPr lang="zh-TW" altLang="en-US" sz="2200" b="1" dirty="0">
                <a:solidFill>
                  <a:schemeClr val="tx1"/>
                </a:solidFill>
                <a:effectLst/>
                <a:latin typeface="微軟正黑體" panose="020B0604030504040204" pitchFamily="34" charset="-120"/>
                <a:ea typeface="微軟正黑體" panose="020B0604030504040204" pitchFamily="34" charset="-120"/>
              </a:rPr>
              <a:t>磨課師、台灣開放式課程聯盟</a:t>
            </a:r>
            <a:r>
              <a:rPr lang="en-US" altLang="zh-TW" sz="2200" b="1" dirty="0">
                <a:solidFill>
                  <a:schemeClr val="tx1"/>
                </a:solidFill>
                <a:effectLst/>
                <a:latin typeface="微軟正黑體" panose="020B0604030504040204" pitchFamily="34" charset="-120"/>
                <a:ea typeface="微軟正黑體" panose="020B0604030504040204" pitchFamily="34" charset="-120"/>
              </a:rPr>
              <a:t>..)</a:t>
            </a:r>
          </a:p>
          <a:p>
            <a:pPr marL="720000" indent="-180000" algn="just">
              <a:buFont typeface="+mj-lt"/>
              <a:buAutoNum type="arabicPeriod"/>
            </a:pPr>
            <a:r>
              <a:rPr lang="zh-TW" altLang="zh-TW" sz="2200" b="1" u="sng" dirty="0">
                <a:solidFill>
                  <a:schemeClr val="tx1"/>
                </a:solidFill>
                <a:latin typeface="微軟正黑體" panose="020B0604030504040204" pitchFamily="34" charset="-120"/>
                <a:ea typeface="微軟正黑體" panose="020B0604030504040204" pitchFamily="34" charset="-120"/>
              </a:rPr>
              <a:t>同儕共學</a:t>
            </a:r>
            <a:r>
              <a:rPr lang="en-US" altLang="zh-TW" sz="2200" b="1" dirty="0">
                <a:solidFill>
                  <a:schemeClr val="tx1"/>
                </a:solidFill>
                <a:effectLst/>
                <a:latin typeface="微軟正黑體" panose="020B0604030504040204" pitchFamily="34" charset="-120"/>
                <a:ea typeface="微軟正黑體" panose="020B0604030504040204" pitchFamily="34" charset="-120"/>
              </a:rPr>
              <a:t>(</a:t>
            </a:r>
            <a:r>
              <a:rPr lang="zh-TW" altLang="en-US" sz="2200" b="1" dirty="0">
                <a:solidFill>
                  <a:schemeClr val="tx1"/>
                </a:solidFill>
                <a:effectLst/>
                <a:latin typeface="微軟正黑體" panose="020B0604030504040204" pitchFamily="34" charset="-120"/>
                <a:ea typeface="微軟正黑體" panose="020B0604030504040204" pitchFamily="34" charset="-120"/>
              </a:rPr>
              <a:t>小組式讀書會</a:t>
            </a:r>
            <a:r>
              <a:rPr lang="en-US" altLang="zh-TW" sz="2200" b="1" dirty="0">
                <a:solidFill>
                  <a:schemeClr val="tx1"/>
                </a:solidFill>
                <a:effectLst/>
                <a:latin typeface="微軟正黑體" panose="020B0604030504040204" pitchFamily="34" charset="-120"/>
                <a:ea typeface="微軟正黑體" panose="020B0604030504040204" pitchFamily="34" charset="-120"/>
              </a:rPr>
              <a:t>)</a:t>
            </a:r>
          </a:p>
          <a:p>
            <a:pPr marL="720000" indent="-180000" algn="just">
              <a:buFont typeface="+mj-lt"/>
              <a:buAutoNum type="arabicPeriod"/>
            </a:pPr>
            <a:r>
              <a:rPr lang="zh-TW" altLang="en-US" sz="2200" b="1" u="sng" dirty="0">
                <a:solidFill>
                  <a:schemeClr val="tx1"/>
                </a:solidFill>
                <a:latin typeface="微軟正黑體" panose="020B0604030504040204" pitchFamily="34" charset="-120"/>
                <a:ea typeface="微軟正黑體" panose="020B0604030504040204" pitchFamily="34" charset="-120"/>
              </a:rPr>
              <a:t>教師輔導</a:t>
            </a:r>
            <a:r>
              <a:rPr lang="en-US" altLang="zh-TW" sz="2200" b="1" dirty="0">
                <a:solidFill>
                  <a:schemeClr val="tx1"/>
                </a:solidFill>
                <a:effectLst/>
                <a:latin typeface="微軟正黑體" panose="020B0604030504040204" pitchFamily="34" charset="-120"/>
                <a:ea typeface="微軟正黑體" panose="020B0604030504040204" pitchFamily="34" charset="-120"/>
              </a:rPr>
              <a:t>(</a:t>
            </a:r>
            <a:r>
              <a:rPr lang="zh-TW" altLang="en-US" sz="2200" b="1" dirty="0">
                <a:solidFill>
                  <a:schemeClr val="tx1"/>
                </a:solidFill>
                <a:effectLst/>
                <a:latin typeface="微軟正黑體" panose="020B0604030504040204" pitchFamily="34" charset="-120"/>
                <a:ea typeface="微軟正黑體" panose="020B0604030504040204" pitchFamily="34" charset="-120"/>
              </a:rPr>
              <a:t>系輔導老師或授課老師進行課後輔導</a:t>
            </a:r>
            <a:r>
              <a:rPr lang="en-US" altLang="zh-TW" sz="2200" b="1" dirty="0">
                <a:solidFill>
                  <a:schemeClr val="tx1"/>
                </a:solidFill>
                <a:effectLst/>
                <a:latin typeface="微軟正黑體" panose="020B0604030504040204" pitchFamily="34" charset="-120"/>
                <a:ea typeface="微軟正黑體" panose="020B0604030504040204" pitchFamily="34" charset="-120"/>
              </a:rPr>
              <a:t>)</a:t>
            </a:r>
            <a:endParaRPr lang="en-US" altLang="zh-TW" sz="2200" b="1" u="sng" dirty="0">
              <a:solidFill>
                <a:schemeClr val="tx1"/>
              </a:solidFill>
              <a:latin typeface="微軟正黑體" panose="020B0604030504040204" pitchFamily="34" charset="-120"/>
              <a:ea typeface="微軟正黑體" panose="020B0604030504040204" pitchFamily="34" charset="-120"/>
            </a:endParaRPr>
          </a:p>
          <a:p>
            <a:pPr marL="0" indent="0">
              <a:spcBef>
                <a:spcPts val="1800"/>
              </a:spcBef>
              <a:buNone/>
            </a:pPr>
            <a:r>
              <a:rPr lang="en-US" altLang="zh-TW" sz="2200" kern="100" dirty="0">
                <a:solidFill>
                  <a:schemeClr val="tx1"/>
                </a:solidFill>
                <a:latin typeface="微軟正黑體" panose="020B0604030504040204" pitchFamily="34" charset="-120"/>
                <a:ea typeface="微軟正黑體" panose="020B0604030504040204" pitchFamily="34" charset="-120"/>
              </a:rPr>
              <a:t>       </a:t>
            </a:r>
            <a:r>
              <a:rPr lang="zh-TW" altLang="en-US" sz="2200" kern="100" dirty="0">
                <a:solidFill>
                  <a:schemeClr val="tx1"/>
                </a:solidFill>
                <a:latin typeface="微軟正黑體" panose="020B0604030504040204" pitchFamily="34" charset="-120"/>
                <a:ea typeface="微軟正黑體" panose="020B0604030504040204" pitchFamily="34" charset="-120"/>
              </a:rPr>
              <a:t>★</a:t>
            </a:r>
            <a:r>
              <a:rPr lang="zh-TW" altLang="zh-TW" sz="2200" kern="100" dirty="0">
                <a:solidFill>
                  <a:schemeClr val="tx1"/>
                </a:solidFill>
                <a:latin typeface="微軟正黑體" panose="020B0604030504040204" pitchFamily="34" charset="-120"/>
                <a:ea typeface="微軟正黑體" panose="020B0604030504040204" pitchFamily="34" charset="-120"/>
              </a:rPr>
              <a:t>補助金額參考</a:t>
            </a:r>
            <a:r>
              <a:rPr lang="zh-TW" altLang="en-US" sz="2200" kern="100" dirty="0">
                <a:solidFill>
                  <a:schemeClr val="tx1"/>
                </a:solidFill>
                <a:latin typeface="微軟正黑體" panose="020B0604030504040204" pitchFamily="34" charset="-120"/>
                <a:ea typeface="微軟正黑體" panose="020B0604030504040204" pitchFamily="34" charset="-120"/>
              </a:rPr>
              <a:t>：</a:t>
            </a:r>
            <a:r>
              <a:rPr lang="zh-TW" altLang="zh-TW" sz="2200" kern="100" dirty="0">
                <a:solidFill>
                  <a:schemeClr val="tx1"/>
                </a:solidFill>
                <a:latin typeface="微軟正黑體" panose="020B0604030504040204" pitchFamily="34" charset="-120"/>
                <a:ea typeface="微軟正黑體" panose="020B0604030504040204" pitchFamily="34" charset="-120"/>
              </a:rPr>
              <a:t>以上限為</a:t>
            </a:r>
            <a:r>
              <a:rPr lang="en-US" altLang="zh-TW" sz="2200" kern="100" dirty="0">
                <a:solidFill>
                  <a:srgbClr val="FF0000"/>
                </a:solidFill>
                <a:latin typeface="微軟正黑體" panose="020B0604030504040204" pitchFamily="34" charset="-120"/>
                <a:ea typeface="微軟正黑體" panose="020B0604030504040204" pitchFamily="34" charset="-120"/>
              </a:rPr>
              <a:t>12,000</a:t>
            </a:r>
            <a:r>
              <a:rPr lang="zh-TW" altLang="zh-TW" sz="2200" kern="100" dirty="0">
                <a:solidFill>
                  <a:srgbClr val="FF0000"/>
                </a:solidFill>
                <a:latin typeface="微軟正黑體" panose="020B0604030504040204" pitchFamily="34" charset="-120"/>
                <a:ea typeface="微軟正黑體" panose="020B0604030504040204" pitchFamily="34" charset="-120"/>
              </a:rPr>
              <a:t>元</a:t>
            </a:r>
            <a:r>
              <a:rPr lang="en-US" altLang="zh-TW" sz="2200" kern="100" dirty="0">
                <a:solidFill>
                  <a:schemeClr val="tx1"/>
                </a:solidFill>
                <a:latin typeface="微軟正黑體" panose="020B0604030504040204" pitchFamily="34" charset="-120"/>
                <a:ea typeface="微軟正黑體" panose="020B0604030504040204" pitchFamily="34" charset="-120"/>
              </a:rPr>
              <a:t>/</a:t>
            </a:r>
            <a:r>
              <a:rPr lang="zh-TW" altLang="zh-TW" sz="2200" kern="100" dirty="0">
                <a:solidFill>
                  <a:schemeClr val="tx1"/>
                </a:solidFill>
                <a:latin typeface="微軟正黑體" panose="020B0604030504040204" pitchFamily="34" charset="-120"/>
                <a:ea typeface="微軟正黑體" panose="020B0604030504040204" pitchFamily="34" charset="-120"/>
              </a:rPr>
              <a:t>學期為原則。</a:t>
            </a:r>
            <a:endParaRPr lang="en-US" altLang="zh-TW" sz="2200" kern="100" dirty="0">
              <a:solidFill>
                <a:schemeClr val="tx1"/>
              </a:solidFill>
              <a:latin typeface="微軟正黑體" panose="020B0604030504040204" pitchFamily="34" charset="-120"/>
              <a:ea typeface="微軟正黑體" panose="020B0604030504040204" pitchFamily="34" charset="-120"/>
            </a:endParaRPr>
          </a:p>
          <a:p>
            <a:pPr marL="0" indent="0">
              <a:buNone/>
            </a:pPr>
            <a:endParaRPr lang="en-US" altLang="zh-TW" sz="22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buNone/>
            </a:pPr>
            <a:endParaRPr lang="en-US" altLang="zh-TW" sz="22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buNone/>
            </a:pPr>
            <a:endParaRPr lang="en-US" altLang="zh-TW" sz="2200" b="1" dirty="0">
              <a:solidFill>
                <a:schemeClr val="tx1"/>
              </a:solidFill>
              <a:latin typeface="微軟正黑體" panose="020B0604030504040204" pitchFamily="34" charset="-120"/>
              <a:ea typeface="微軟正黑體" panose="020B0604030504040204" pitchFamily="34" charset="-120"/>
            </a:endParaRPr>
          </a:p>
          <a:p>
            <a:pPr marL="0" indent="0">
              <a:buNone/>
            </a:pPr>
            <a:endParaRPr lang="en-US" altLang="zh-TW" sz="2200" b="1" dirty="0">
              <a:solidFill>
                <a:schemeClr val="tx1"/>
              </a:solidFill>
              <a:latin typeface="微軟正黑體" panose="020B0604030504040204" pitchFamily="34" charset="-120"/>
              <a:ea typeface="微軟正黑體" panose="020B0604030504040204" pitchFamily="34" charset="-120"/>
            </a:endParaRPr>
          </a:p>
          <a:p>
            <a:pPr marL="0" indent="0">
              <a:buNone/>
            </a:pPr>
            <a:r>
              <a:rPr lang="zh-TW" altLang="en-US" sz="2200" b="1" dirty="0">
                <a:solidFill>
                  <a:schemeClr val="tx1"/>
                </a:solidFill>
                <a:latin typeface="微軟正黑體" panose="020B0604030504040204" pitchFamily="34" charset="-120"/>
                <a:ea typeface="微軟正黑體" panose="020B0604030504040204" pitchFamily="34" charset="-120"/>
              </a:rPr>
              <a:t>二、</a:t>
            </a:r>
            <a:r>
              <a:rPr lang="zh-TW" altLang="zh-TW" sz="2200" b="1" dirty="0">
                <a:solidFill>
                  <a:srgbClr val="FF0000"/>
                </a:solidFill>
                <a:latin typeface="微軟正黑體" panose="020B0604030504040204" pitchFamily="34" charset="-120"/>
                <a:ea typeface="微軟正黑體" panose="020B0604030504040204" pitchFamily="34" charset="-120"/>
              </a:rPr>
              <a:t>獎勵金</a:t>
            </a:r>
            <a:r>
              <a:rPr lang="zh-TW" altLang="zh-TW" sz="2200" b="1" dirty="0">
                <a:solidFill>
                  <a:schemeClr val="tx1"/>
                </a:solidFill>
                <a:latin typeface="微軟正黑體" panose="020B0604030504040204" pitchFamily="34" charset="-120"/>
                <a:ea typeface="微軟正黑體" panose="020B0604030504040204" pitchFamily="34" charset="-120"/>
              </a:rPr>
              <a:t>：成績進步、表現優異達到預期目標者，給予獎勵金。</a:t>
            </a:r>
            <a:r>
              <a:rPr lang="en-US" altLang="zh-TW" sz="2200" b="1" dirty="0">
                <a:solidFill>
                  <a:schemeClr val="tx1"/>
                </a:solidFill>
                <a:latin typeface="微軟正黑體" panose="020B0604030504040204" pitchFamily="34" charset="-120"/>
                <a:ea typeface="微軟正黑體" panose="020B0604030504040204" pitchFamily="34"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次學期核發</a:t>
            </a:r>
            <a:r>
              <a:rPr lang="en-US" altLang="zh-TW" sz="2200" b="1" dirty="0">
                <a:solidFill>
                  <a:schemeClr val="tx1"/>
                </a:solidFill>
                <a:latin typeface="微軟正黑體" panose="020B0604030504040204" pitchFamily="34" charset="-120"/>
                <a:ea typeface="微軟正黑體" panose="020B0604030504040204" pitchFamily="34" charset="-120"/>
              </a:rPr>
              <a:t>)</a:t>
            </a:r>
          </a:p>
          <a:p>
            <a:pPr marL="0" indent="0">
              <a:buNone/>
            </a:pPr>
            <a:r>
              <a:rPr lang="zh-TW" altLang="en-US" sz="2200" kern="100" dirty="0">
                <a:solidFill>
                  <a:schemeClr val="tx1"/>
                </a:solidFill>
                <a:latin typeface="微軟正黑體" panose="020B0604030504040204" pitchFamily="34" charset="-120"/>
                <a:ea typeface="微軟正黑體" panose="020B0604030504040204" pitchFamily="34" charset="-120"/>
              </a:rPr>
              <a:t>        ★獎勵金</a:t>
            </a:r>
            <a:r>
              <a:rPr lang="zh-TW" altLang="zh-TW" sz="2200" kern="100" dirty="0">
                <a:solidFill>
                  <a:schemeClr val="tx1"/>
                </a:solidFill>
                <a:latin typeface="微軟正黑體" panose="020B0604030504040204" pitchFamily="34" charset="-120"/>
                <a:ea typeface="微軟正黑體" panose="020B0604030504040204" pitchFamily="34" charset="-120"/>
              </a:rPr>
              <a:t>參考</a:t>
            </a:r>
            <a:r>
              <a:rPr lang="zh-TW" altLang="en-US" sz="2200" kern="100" dirty="0">
                <a:solidFill>
                  <a:schemeClr val="tx1"/>
                </a:solidFill>
                <a:latin typeface="微軟正黑體" panose="020B0604030504040204" pitchFamily="34" charset="-120"/>
                <a:ea typeface="微軟正黑體" panose="020B0604030504040204" pitchFamily="34" charset="-120"/>
              </a:rPr>
              <a:t>：</a:t>
            </a:r>
            <a:r>
              <a:rPr lang="en-US" altLang="zh-TW" sz="2200" kern="100" dirty="0">
                <a:solidFill>
                  <a:srgbClr val="FF0000"/>
                </a:solidFill>
                <a:latin typeface="微軟正黑體" panose="020B0604030504040204" pitchFamily="34" charset="-120"/>
                <a:ea typeface="微軟正黑體" panose="020B0604030504040204" pitchFamily="34" charset="-120"/>
              </a:rPr>
              <a:t>2,000</a:t>
            </a:r>
            <a:r>
              <a:rPr lang="zh-TW" altLang="zh-TW" sz="2200" kern="100" dirty="0">
                <a:solidFill>
                  <a:srgbClr val="FF0000"/>
                </a:solidFill>
                <a:latin typeface="微軟正黑體" panose="020B0604030504040204" pitchFamily="34" charset="-120"/>
                <a:ea typeface="微軟正黑體" panose="020B0604030504040204" pitchFamily="34" charset="-120"/>
              </a:rPr>
              <a:t>至</a:t>
            </a:r>
            <a:r>
              <a:rPr lang="en-US" altLang="zh-TW" sz="2200" kern="100" dirty="0">
                <a:solidFill>
                  <a:srgbClr val="FF0000"/>
                </a:solidFill>
                <a:latin typeface="微軟正黑體" panose="020B0604030504040204" pitchFamily="34" charset="-120"/>
                <a:ea typeface="微軟正黑體" panose="020B0604030504040204" pitchFamily="34" charset="-120"/>
              </a:rPr>
              <a:t>8,000</a:t>
            </a:r>
            <a:r>
              <a:rPr lang="zh-TW" altLang="zh-TW" sz="2200" kern="100" dirty="0">
                <a:solidFill>
                  <a:srgbClr val="FF0000"/>
                </a:solidFill>
                <a:latin typeface="微軟正黑體" panose="020B0604030504040204" pitchFamily="34" charset="-120"/>
                <a:ea typeface="微軟正黑體" panose="020B0604030504040204" pitchFamily="34" charset="-120"/>
              </a:rPr>
              <a:t>元</a:t>
            </a:r>
            <a:r>
              <a:rPr lang="en-US" altLang="zh-TW" sz="2200" kern="100" dirty="0">
                <a:solidFill>
                  <a:schemeClr val="tx1"/>
                </a:solidFill>
                <a:latin typeface="微軟正黑體" panose="020B0604030504040204" pitchFamily="34" charset="-120"/>
                <a:ea typeface="微軟正黑體" panose="020B0604030504040204" pitchFamily="34" charset="-120"/>
              </a:rPr>
              <a:t>/</a:t>
            </a:r>
            <a:r>
              <a:rPr lang="zh-TW" altLang="zh-TW" sz="2200" kern="100" dirty="0">
                <a:solidFill>
                  <a:schemeClr val="tx1"/>
                </a:solidFill>
                <a:latin typeface="微軟正黑體" panose="020B0604030504040204" pitchFamily="34" charset="-120"/>
                <a:ea typeface="微軟正黑體" panose="020B0604030504040204" pitchFamily="34" charset="-120"/>
              </a:rPr>
              <a:t>學期為原則。</a:t>
            </a:r>
            <a:endParaRPr lang="zh-TW" altLang="zh-TW" sz="2200"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endParaRPr lang="en-US" altLang="zh-TW" sz="2200" dirty="0">
              <a:solidFill>
                <a:schemeClr val="tx1"/>
              </a:solidFill>
              <a:latin typeface="微軟正黑體" panose="020B0604030504040204" pitchFamily="34" charset="-120"/>
              <a:ea typeface="微軟正黑體" panose="020B0604030504040204" pitchFamily="34" charset="-120"/>
            </a:endParaRPr>
          </a:p>
          <a:p>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
        <p:nvSpPr>
          <p:cNvPr id="5" name="Google Shape;245;p14">
            <a:extLst>
              <a:ext uri="{FF2B5EF4-FFF2-40B4-BE49-F238E27FC236}">
                <a16:creationId xmlns:a16="http://schemas.microsoft.com/office/drawing/2014/main" id="{A86C846F-9983-4DE2-AB91-01DAF2E894DE}"/>
              </a:ext>
            </a:extLst>
          </p:cNvPr>
          <p:cNvSpPr txBox="1">
            <a:spLocks/>
          </p:cNvSpPr>
          <p:nvPr/>
        </p:nvSpPr>
        <p:spPr>
          <a:xfrm>
            <a:off x="2736126" y="-27559"/>
            <a:ext cx="6524615" cy="878025"/>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600" b="1" i="0" u="none" strike="noStrike" kern="1200" cap="all" spc="20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j-cs"/>
              </a:rPr>
              <a:t>補助內容及自主學習方向參考</a:t>
            </a:r>
          </a:p>
        </p:txBody>
      </p:sp>
      <p:sp>
        <p:nvSpPr>
          <p:cNvPr id="6" name="語音泡泡: 圓角矩形 3">
            <a:extLst>
              <a:ext uri="{FF2B5EF4-FFF2-40B4-BE49-F238E27FC236}">
                <a16:creationId xmlns:a16="http://schemas.microsoft.com/office/drawing/2014/main" id="{C32B6F21-32B4-AEBD-5603-7B49FF7EEC40}"/>
              </a:ext>
            </a:extLst>
          </p:cNvPr>
          <p:cNvSpPr/>
          <p:nvPr/>
        </p:nvSpPr>
        <p:spPr>
          <a:xfrm>
            <a:off x="8524456" y="1858389"/>
            <a:ext cx="2400883" cy="1352530"/>
          </a:xfrm>
          <a:prstGeom prst="wedgeRoundRectCallout">
            <a:avLst>
              <a:gd name="adj1" fmla="val 63046"/>
              <a:gd name="adj2" fmla="val 33812"/>
              <a:gd name="adj3" fmla="val 16667"/>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    </a:t>
            </a:r>
            <a:r>
              <a:rPr kumimoji="0" lang="zh-TW" altLang="en-US" sz="18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規劃</a:t>
            </a:r>
            <a:r>
              <a:rPr kumimoji="0" lang="zh-TW" altLang="en-US" sz="1800" b="1"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panose="020B0502020104020203"/>
                <a:ea typeface="微軟正黑體" panose="020B0604030504040204" pitchFamily="34" charset="-120"/>
                <a:cs typeface="+mn-cs"/>
              </a:rPr>
              <a:t>學習時數</a:t>
            </a:r>
            <a:r>
              <a:rPr kumimoji="0" lang="zh-TW" altLang="en-US" sz="1800" b="0" i="0" u="sng"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越</a:t>
            </a:r>
            <a:r>
              <a:rPr kumimoji="0" lang="zh-TW" altLang="en-US" sz="1800" b="1"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panose="020B0502020104020203"/>
                <a:ea typeface="微軟正黑體" panose="020B0604030504040204" pitchFamily="34" charset="-120"/>
                <a:cs typeface="+mn-cs"/>
              </a:rPr>
              <a:t>多</a:t>
            </a:r>
            <a:r>
              <a:rPr kumimoji="0" lang="zh-TW" altLang="en-US"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panose="020B0502020104020203"/>
                <a:ea typeface="微軟正黑體" panose="020B0604030504040204" pitchFamily="34" charset="-120"/>
                <a:cs typeface="+mn-cs"/>
              </a:rPr>
              <a:t>、</a:t>
            </a:r>
            <a:r>
              <a:rPr kumimoji="0" lang="zh-TW" altLang="en-US" sz="1800" b="1"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panose="020B0502020104020203"/>
                <a:ea typeface="微軟正黑體" panose="020B0604030504040204" pitchFamily="34" charset="-120"/>
                <a:cs typeface="+mn-cs"/>
              </a:rPr>
              <a:t>內容</a:t>
            </a:r>
            <a:r>
              <a:rPr kumimoji="0" lang="zh-TW" altLang="en-US" sz="1800" b="0" i="0" u="sng"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越</a:t>
            </a:r>
            <a:r>
              <a:rPr kumimoji="0" lang="zh-TW" altLang="en-US" sz="1800" b="1"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Gill Sans MT" panose="020B0502020104020203"/>
                <a:ea typeface="微軟正黑體" panose="020B0604030504040204" pitchFamily="34" charset="-120"/>
                <a:cs typeface="+mn-cs"/>
              </a:rPr>
              <a:t>多類</a:t>
            </a:r>
            <a:r>
              <a:rPr kumimoji="0" lang="zh-TW" altLang="en-US" sz="18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，越會獲</a:t>
            </a:r>
            <a:endParaRPr kumimoji="0" lang="en-US" altLang="zh-TW" sz="18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得</a:t>
            </a:r>
            <a:r>
              <a:rPr kumimoji="0" lang="zh-TW" altLang="en-US" sz="1800" b="1"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較高補助</a:t>
            </a:r>
            <a:r>
              <a:rPr kumimoji="0" lang="zh-TW" altLang="en-US" sz="18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a:t>
            </a:r>
          </a:p>
        </p:txBody>
      </p:sp>
      <p:pic>
        <p:nvPicPr>
          <p:cNvPr id="7" name="圖片 6" descr="一張含有 美工圖案, 卡通, 動畫卡通, 圖解 的圖片">
            <a:extLst>
              <a:ext uri="{FF2B5EF4-FFF2-40B4-BE49-F238E27FC236}">
                <a16:creationId xmlns:a16="http://schemas.microsoft.com/office/drawing/2014/main" id="{02B78B39-8B3F-1B93-F516-2446792E03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2030" y="3063903"/>
            <a:ext cx="1838423" cy="1621489"/>
          </a:xfrm>
          <a:prstGeom prst="rect">
            <a:avLst/>
          </a:prstGeom>
        </p:spPr>
      </p:pic>
      <p:pic>
        <p:nvPicPr>
          <p:cNvPr id="8" name="圖片 7" descr="一張含有 圖形, 符號, 美工圖案, 標誌 的圖片&#10;&#10;自動產生的描述">
            <a:extLst>
              <a:ext uri="{FF2B5EF4-FFF2-40B4-BE49-F238E27FC236}">
                <a16:creationId xmlns:a16="http://schemas.microsoft.com/office/drawing/2014/main" id="{11D6A60E-EDFC-BABB-7951-F48B3C9AE5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8553" y="2484699"/>
            <a:ext cx="291806" cy="389074"/>
          </a:xfrm>
          <a:prstGeom prst="rect">
            <a:avLst/>
          </a:prstGeom>
        </p:spPr>
      </p:pic>
      <p:pic>
        <p:nvPicPr>
          <p:cNvPr id="2" name="圖片 1">
            <a:extLst>
              <a:ext uri="{FF2B5EF4-FFF2-40B4-BE49-F238E27FC236}">
                <a16:creationId xmlns:a16="http://schemas.microsoft.com/office/drawing/2014/main" id="{69AFDD56-5FE5-4EE6-A6F9-8956CC74A997}"/>
              </a:ext>
            </a:extLst>
          </p:cNvPr>
          <p:cNvPicPr>
            <a:picLocks noChangeAspect="1"/>
          </p:cNvPicPr>
          <p:nvPr/>
        </p:nvPicPr>
        <p:blipFill>
          <a:blip r:embed="rId4"/>
          <a:stretch>
            <a:fillRect/>
          </a:stretch>
        </p:blipFill>
        <p:spPr>
          <a:xfrm>
            <a:off x="677778" y="3874647"/>
            <a:ext cx="1921626" cy="1461882"/>
          </a:xfrm>
          <a:prstGeom prst="rect">
            <a:avLst/>
          </a:prstGeom>
        </p:spPr>
      </p:pic>
      <p:pic>
        <p:nvPicPr>
          <p:cNvPr id="3" name="圖片 2">
            <a:extLst>
              <a:ext uri="{FF2B5EF4-FFF2-40B4-BE49-F238E27FC236}">
                <a16:creationId xmlns:a16="http://schemas.microsoft.com/office/drawing/2014/main" id="{16F65E3A-FCBC-46C9-A556-9ED72AF747DF}"/>
              </a:ext>
            </a:extLst>
          </p:cNvPr>
          <p:cNvPicPr>
            <a:picLocks noChangeAspect="1"/>
          </p:cNvPicPr>
          <p:nvPr/>
        </p:nvPicPr>
        <p:blipFill>
          <a:blip r:embed="rId5"/>
          <a:stretch>
            <a:fillRect/>
          </a:stretch>
        </p:blipFill>
        <p:spPr>
          <a:xfrm>
            <a:off x="2736127" y="3874647"/>
            <a:ext cx="2185498" cy="1461882"/>
          </a:xfrm>
          <a:prstGeom prst="rect">
            <a:avLst/>
          </a:prstGeom>
        </p:spPr>
      </p:pic>
      <p:pic>
        <p:nvPicPr>
          <p:cNvPr id="9" name="圖片 8">
            <a:extLst>
              <a:ext uri="{FF2B5EF4-FFF2-40B4-BE49-F238E27FC236}">
                <a16:creationId xmlns:a16="http://schemas.microsoft.com/office/drawing/2014/main" id="{78C921D0-73BD-4BD7-8EE5-9835F82E37FB}"/>
              </a:ext>
            </a:extLst>
          </p:cNvPr>
          <p:cNvPicPr>
            <a:picLocks noChangeAspect="1"/>
          </p:cNvPicPr>
          <p:nvPr/>
        </p:nvPicPr>
        <p:blipFill>
          <a:blip r:embed="rId6"/>
          <a:stretch>
            <a:fillRect/>
          </a:stretch>
        </p:blipFill>
        <p:spPr>
          <a:xfrm>
            <a:off x="4965396" y="3874647"/>
            <a:ext cx="2385663" cy="1461882"/>
          </a:xfrm>
          <a:prstGeom prst="rect">
            <a:avLst/>
          </a:prstGeom>
        </p:spPr>
      </p:pic>
      <p:pic>
        <p:nvPicPr>
          <p:cNvPr id="10" name="圖片 9">
            <a:extLst>
              <a:ext uri="{FF2B5EF4-FFF2-40B4-BE49-F238E27FC236}">
                <a16:creationId xmlns:a16="http://schemas.microsoft.com/office/drawing/2014/main" id="{6304093F-5087-4D3F-A4D3-6DAE1F4FA692}"/>
              </a:ext>
            </a:extLst>
          </p:cNvPr>
          <p:cNvPicPr/>
          <p:nvPr/>
        </p:nvPicPr>
        <p:blipFill rotWithShape="1">
          <a:blip r:embed="rId7"/>
          <a:srcRect l="12021" r="14272" b="36714"/>
          <a:stretch/>
        </p:blipFill>
        <p:spPr bwMode="auto">
          <a:xfrm>
            <a:off x="7439958" y="3837229"/>
            <a:ext cx="2712072" cy="1499300"/>
          </a:xfrm>
          <a:prstGeom prst="rect">
            <a:avLst/>
          </a:prstGeom>
          <a:noFill/>
          <a:ln>
            <a:noFill/>
          </a:ln>
        </p:spPr>
      </p:pic>
    </p:spTree>
    <p:extLst>
      <p:ext uri="{BB962C8B-B14F-4D97-AF65-F5344CB8AC3E}">
        <p14:creationId xmlns:p14="http://schemas.microsoft.com/office/powerpoint/2010/main" val="1835983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5D115512-EBBD-4B9E-8D07-E5C695C2ACFB}"/>
              </a:ext>
            </a:extLst>
          </p:cNvPr>
          <p:cNvGraphicFramePr>
            <a:graphicFrameLocks noGrp="1"/>
          </p:cNvGraphicFramePr>
          <p:nvPr/>
        </p:nvGraphicFramePr>
        <p:xfrm>
          <a:off x="1041706" y="1614110"/>
          <a:ext cx="7928541" cy="4211998"/>
        </p:xfrm>
        <a:graphic>
          <a:graphicData uri="http://schemas.openxmlformats.org/drawingml/2006/table">
            <a:tbl>
              <a:tblPr firstRow="1" firstCol="1" bandRow="1"/>
              <a:tblGrid>
                <a:gridCol w="842085">
                  <a:extLst>
                    <a:ext uri="{9D8B030D-6E8A-4147-A177-3AD203B41FA5}">
                      <a16:colId xmlns:a16="http://schemas.microsoft.com/office/drawing/2014/main" val="2119056357"/>
                    </a:ext>
                  </a:extLst>
                </a:gridCol>
                <a:gridCol w="1536129">
                  <a:extLst>
                    <a:ext uri="{9D8B030D-6E8A-4147-A177-3AD203B41FA5}">
                      <a16:colId xmlns:a16="http://schemas.microsoft.com/office/drawing/2014/main" val="3642455357"/>
                    </a:ext>
                  </a:extLst>
                </a:gridCol>
                <a:gridCol w="2069870">
                  <a:extLst>
                    <a:ext uri="{9D8B030D-6E8A-4147-A177-3AD203B41FA5}">
                      <a16:colId xmlns:a16="http://schemas.microsoft.com/office/drawing/2014/main" val="1357324737"/>
                    </a:ext>
                  </a:extLst>
                </a:gridCol>
                <a:gridCol w="2436234">
                  <a:extLst>
                    <a:ext uri="{9D8B030D-6E8A-4147-A177-3AD203B41FA5}">
                      <a16:colId xmlns:a16="http://schemas.microsoft.com/office/drawing/2014/main" val="283652183"/>
                    </a:ext>
                  </a:extLst>
                </a:gridCol>
                <a:gridCol w="1044223">
                  <a:extLst>
                    <a:ext uri="{9D8B030D-6E8A-4147-A177-3AD203B41FA5}">
                      <a16:colId xmlns:a16="http://schemas.microsoft.com/office/drawing/2014/main" val="3428627618"/>
                    </a:ext>
                  </a:extLst>
                </a:gridCol>
              </a:tblGrid>
              <a:tr h="456317">
                <a:tc rowSpan="2">
                  <a:txBody>
                    <a:bodyPr/>
                    <a:lstStyle>
                      <a:lvl1pPr marL="0" algn="l" defTabSz="914400" rtl="0" eaLnBrk="1" latinLnBrk="0" hangingPunct="1">
                        <a:defRPr sz="1800" b="1" kern="1200">
                          <a:solidFill>
                            <a:schemeClr val="tx1"/>
                          </a:solidFill>
                          <a:latin typeface="Lato Light"/>
                        </a:defRPr>
                      </a:lvl1pPr>
                      <a:lvl2pPr marL="457200" algn="l" defTabSz="914400" rtl="0" eaLnBrk="1" latinLnBrk="0" hangingPunct="1">
                        <a:defRPr sz="1800" b="1" kern="1200">
                          <a:solidFill>
                            <a:schemeClr val="tx1"/>
                          </a:solidFill>
                          <a:latin typeface="Lato Light"/>
                        </a:defRPr>
                      </a:lvl2pPr>
                      <a:lvl3pPr marL="914400" algn="l" defTabSz="914400" rtl="0" eaLnBrk="1" latinLnBrk="0" hangingPunct="1">
                        <a:defRPr sz="1800" b="1" kern="1200">
                          <a:solidFill>
                            <a:schemeClr val="tx1"/>
                          </a:solidFill>
                          <a:latin typeface="Lato Light"/>
                        </a:defRPr>
                      </a:lvl3pPr>
                      <a:lvl4pPr marL="1371600" algn="l" defTabSz="914400" rtl="0" eaLnBrk="1" latinLnBrk="0" hangingPunct="1">
                        <a:defRPr sz="1800" b="1" kern="1200">
                          <a:solidFill>
                            <a:schemeClr val="tx1"/>
                          </a:solidFill>
                          <a:latin typeface="Lato Light"/>
                        </a:defRPr>
                      </a:lvl4pPr>
                      <a:lvl5pPr marL="1828800" algn="l" defTabSz="914400" rtl="0" eaLnBrk="1" latinLnBrk="0" hangingPunct="1">
                        <a:defRPr sz="1800" b="1" kern="1200">
                          <a:solidFill>
                            <a:schemeClr val="tx1"/>
                          </a:solidFill>
                          <a:latin typeface="Lato Light"/>
                        </a:defRPr>
                      </a:lvl5pPr>
                      <a:lvl6pPr marL="2286000" algn="l" defTabSz="914400" rtl="0" eaLnBrk="1" latinLnBrk="0" hangingPunct="1">
                        <a:defRPr sz="1800" b="1" kern="1200">
                          <a:solidFill>
                            <a:schemeClr val="tx1"/>
                          </a:solidFill>
                          <a:latin typeface="Lato Light"/>
                        </a:defRPr>
                      </a:lvl6pPr>
                      <a:lvl7pPr marL="2743200" algn="l" defTabSz="914400" rtl="0" eaLnBrk="1" latinLnBrk="0" hangingPunct="1">
                        <a:defRPr sz="1800" b="1" kern="1200">
                          <a:solidFill>
                            <a:schemeClr val="tx1"/>
                          </a:solidFill>
                          <a:latin typeface="Lato Light"/>
                        </a:defRPr>
                      </a:lvl7pPr>
                      <a:lvl8pPr marL="3200400" algn="l" defTabSz="914400" rtl="0" eaLnBrk="1" latinLnBrk="0" hangingPunct="1">
                        <a:defRPr sz="1800" b="1" kern="1200">
                          <a:solidFill>
                            <a:schemeClr val="tx1"/>
                          </a:solidFill>
                          <a:latin typeface="Lato Light"/>
                        </a:defRPr>
                      </a:lvl8pPr>
                      <a:lvl9pPr marL="3657600" algn="l" defTabSz="914400" rtl="0" eaLnBrk="1" latinLnBrk="0" hangingPunct="1">
                        <a:defRPr sz="1800" b="1" kern="1200">
                          <a:solidFill>
                            <a:schemeClr val="tx1"/>
                          </a:solidFill>
                          <a:latin typeface="Lato Light"/>
                        </a:defRPr>
                      </a:lvl9pPr>
                    </a:lstStyle>
                    <a:p>
                      <a:pPr algn="ctr">
                        <a:lnSpc>
                          <a:spcPts val="1800"/>
                        </a:lnSpc>
                        <a:spcAft>
                          <a:spcPts val="0"/>
                        </a:spcAft>
                      </a:pPr>
                      <a:r>
                        <a:rPr lang="zh-TW" altLang="en-US" sz="2000" kern="0" dirty="0">
                          <a:effectLst/>
                          <a:latin typeface="微軟正黑體" panose="020B0604030504040204" pitchFamily="34" charset="-120"/>
                          <a:ea typeface="微軟正黑體" panose="020B0604030504040204" pitchFamily="34" charset="-120"/>
                        </a:rPr>
                        <a:t>項次</a:t>
                      </a:r>
                      <a:endParaRPr lang="en-US" altLang="zh-TW" sz="2000" kern="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lvl1pPr marL="0" algn="l" defTabSz="914400" rtl="0" eaLnBrk="1" latinLnBrk="0" hangingPunct="1">
                        <a:defRPr sz="1800" b="1" kern="1200">
                          <a:solidFill>
                            <a:schemeClr val="tx1"/>
                          </a:solidFill>
                          <a:latin typeface="Lato Light"/>
                        </a:defRPr>
                      </a:lvl1pPr>
                      <a:lvl2pPr marL="457200" algn="l" defTabSz="914400" rtl="0" eaLnBrk="1" latinLnBrk="0" hangingPunct="1">
                        <a:defRPr sz="1800" b="1" kern="1200">
                          <a:solidFill>
                            <a:schemeClr val="tx1"/>
                          </a:solidFill>
                          <a:latin typeface="Lato Light"/>
                        </a:defRPr>
                      </a:lvl2pPr>
                      <a:lvl3pPr marL="914400" algn="l" defTabSz="914400" rtl="0" eaLnBrk="1" latinLnBrk="0" hangingPunct="1">
                        <a:defRPr sz="1800" b="1" kern="1200">
                          <a:solidFill>
                            <a:schemeClr val="tx1"/>
                          </a:solidFill>
                          <a:latin typeface="Lato Light"/>
                        </a:defRPr>
                      </a:lvl3pPr>
                      <a:lvl4pPr marL="1371600" algn="l" defTabSz="914400" rtl="0" eaLnBrk="1" latinLnBrk="0" hangingPunct="1">
                        <a:defRPr sz="1800" b="1" kern="1200">
                          <a:solidFill>
                            <a:schemeClr val="tx1"/>
                          </a:solidFill>
                          <a:latin typeface="Lato Light"/>
                        </a:defRPr>
                      </a:lvl4pPr>
                      <a:lvl5pPr marL="1828800" algn="l" defTabSz="914400" rtl="0" eaLnBrk="1" latinLnBrk="0" hangingPunct="1">
                        <a:defRPr sz="1800" b="1" kern="1200">
                          <a:solidFill>
                            <a:schemeClr val="tx1"/>
                          </a:solidFill>
                          <a:latin typeface="Lato Light"/>
                        </a:defRPr>
                      </a:lvl5pPr>
                      <a:lvl6pPr marL="2286000" algn="l" defTabSz="914400" rtl="0" eaLnBrk="1" latinLnBrk="0" hangingPunct="1">
                        <a:defRPr sz="1800" b="1" kern="1200">
                          <a:solidFill>
                            <a:schemeClr val="tx1"/>
                          </a:solidFill>
                          <a:latin typeface="Lato Light"/>
                        </a:defRPr>
                      </a:lvl6pPr>
                      <a:lvl7pPr marL="2743200" algn="l" defTabSz="914400" rtl="0" eaLnBrk="1" latinLnBrk="0" hangingPunct="1">
                        <a:defRPr sz="1800" b="1" kern="1200">
                          <a:solidFill>
                            <a:schemeClr val="tx1"/>
                          </a:solidFill>
                          <a:latin typeface="Lato Light"/>
                        </a:defRPr>
                      </a:lvl7pPr>
                      <a:lvl8pPr marL="3200400" algn="l" defTabSz="914400" rtl="0" eaLnBrk="1" latinLnBrk="0" hangingPunct="1">
                        <a:defRPr sz="1800" b="1" kern="1200">
                          <a:solidFill>
                            <a:schemeClr val="tx1"/>
                          </a:solidFill>
                          <a:latin typeface="Lato Light"/>
                        </a:defRPr>
                      </a:lvl8pPr>
                      <a:lvl9pPr marL="3657600" algn="l" defTabSz="914400" rtl="0" eaLnBrk="1" latinLnBrk="0" hangingPunct="1">
                        <a:defRPr sz="1800" b="1" kern="1200">
                          <a:solidFill>
                            <a:schemeClr val="tx1"/>
                          </a:solidFill>
                          <a:latin typeface="Lato Light"/>
                        </a:defRPr>
                      </a:lvl9pPr>
                    </a:lstStyle>
                    <a:p>
                      <a:pPr algn="ctr">
                        <a:lnSpc>
                          <a:spcPts val="3000"/>
                        </a:lnSpc>
                        <a:spcAft>
                          <a:spcPts val="0"/>
                        </a:spcAft>
                      </a:pPr>
                      <a:r>
                        <a:rPr lang="zh-TW" sz="2800" kern="0" dirty="0">
                          <a:solidFill>
                            <a:srgbClr val="FF0000"/>
                          </a:solidFill>
                          <a:effectLst/>
                          <a:latin typeface="微軟正黑體" panose="020B0604030504040204" pitchFamily="34" charset="-120"/>
                          <a:ea typeface="微軟正黑體" panose="020B0604030504040204" pitchFamily="34" charset="-120"/>
                        </a:rPr>
                        <a:t>當學期</a:t>
                      </a:r>
                      <a:endParaRPr lang="zh-TW" sz="2800" kern="100" dirty="0">
                        <a:solidFill>
                          <a:srgbClr val="FF0000"/>
                        </a:solidFill>
                        <a:effectLst/>
                        <a:latin typeface="微軟正黑體" panose="020B0604030504040204" pitchFamily="34" charset="-120"/>
                        <a:ea typeface="微軟正黑體" panose="020B0604030504040204" pitchFamily="34" charset="-120"/>
                      </a:endParaRPr>
                    </a:p>
                    <a:p>
                      <a:pPr algn="ctr">
                        <a:lnSpc>
                          <a:spcPts val="3000"/>
                        </a:lnSpc>
                        <a:spcAft>
                          <a:spcPts val="0"/>
                        </a:spcAft>
                      </a:pPr>
                      <a:r>
                        <a:rPr lang="zh-TW" sz="2800" kern="0" dirty="0">
                          <a:solidFill>
                            <a:srgbClr val="FF0000"/>
                          </a:solidFill>
                          <a:effectLst/>
                          <a:latin typeface="微軟正黑體" panose="020B0604030504040204" pitchFamily="34" charset="-120"/>
                          <a:ea typeface="微軟正黑體" panose="020B0604030504040204" pitchFamily="34" charset="-120"/>
                        </a:rPr>
                        <a:t>班排名</a:t>
                      </a:r>
                      <a:endParaRPr lang="zh-TW" sz="2800" b="1" kern="100" dirty="0">
                        <a:solidFill>
                          <a:srgbClr val="FF0000"/>
                        </a:solidFill>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2">
                  <a:txBody>
                    <a:bodyPr/>
                    <a:lstStyle>
                      <a:lvl1pPr marL="0" algn="l" defTabSz="914400" rtl="0" eaLnBrk="1" latinLnBrk="0" hangingPunct="1">
                        <a:defRPr sz="1800" b="1" kern="1200">
                          <a:solidFill>
                            <a:schemeClr val="tx1"/>
                          </a:solidFill>
                          <a:latin typeface="Lato Light"/>
                        </a:defRPr>
                      </a:lvl1pPr>
                      <a:lvl2pPr marL="457200" algn="l" defTabSz="914400" rtl="0" eaLnBrk="1" latinLnBrk="0" hangingPunct="1">
                        <a:defRPr sz="1800" b="1" kern="1200">
                          <a:solidFill>
                            <a:schemeClr val="tx1"/>
                          </a:solidFill>
                          <a:latin typeface="Lato Light"/>
                        </a:defRPr>
                      </a:lvl2pPr>
                      <a:lvl3pPr marL="914400" algn="l" defTabSz="914400" rtl="0" eaLnBrk="1" latinLnBrk="0" hangingPunct="1">
                        <a:defRPr sz="1800" b="1" kern="1200">
                          <a:solidFill>
                            <a:schemeClr val="tx1"/>
                          </a:solidFill>
                          <a:latin typeface="Lato Light"/>
                        </a:defRPr>
                      </a:lvl3pPr>
                      <a:lvl4pPr marL="1371600" algn="l" defTabSz="914400" rtl="0" eaLnBrk="1" latinLnBrk="0" hangingPunct="1">
                        <a:defRPr sz="1800" b="1" kern="1200">
                          <a:solidFill>
                            <a:schemeClr val="tx1"/>
                          </a:solidFill>
                          <a:latin typeface="Lato Light"/>
                        </a:defRPr>
                      </a:lvl4pPr>
                      <a:lvl5pPr marL="1828800" algn="l" defTabSz="914400" rtl="0" eaLnBrk="1" latinLnBrk="0" hangingPunct="1">
                        <a:defRPr sz="1800" b="1" kern="1200">
                          <a:solidFill>
                            <a:schemeClr val="tx1"/>
                          </a:solidFill>
                          <a:latin typeface="Lato Light"/>
                        </a:defRPr>
                      </a:lvl5pPr>
                      <a:lvl6pPr marL="2286000" algn="l" defTabSz="914400" rtl="0" eaLnBrk="1" latinLnBrk="0" hangingPunct="1">
                        <a:defRPr sz="1800" b="1" kern="1200">
                          <a:solidFill>
                            <a:schemeClr val="tx1"/>
                          </a:solidFill>
                          <a:latin typeface="Lato Light"/>
                        </a:defRPr>
                      </a:lvl6pPr>
                      <a:lvl7pPr marL="2743200" algn="l" defTabSz="914400" rtl="0" eaLnBrk="1" latinLnBrk="0" hangingPunct="1">
                        <a:defRPr sz="1800" b="1" kern="1200">
                          <a:solidFill>
                            <a:schemeClr val="tx1"/>
                          </a:solidFill>
                          <a:latin typeface="Lato Light"/>
                        </a:defRPr>
                      </a:lvl7pPr>
                      <a:lvl8pPr marL="3200400" algn="l" defTabSz="914400" rtl="0" eaLnBrk="1" latinLnBrk="0" hangingPunct="1">
                        <a:defRPr sz="1800" b="1" kern="1200">
                          <a:solidFill>
                            <a:schemeClr val="tx1"/>
                          </a:solidFill>
                          <a:latin typeface="Lato Light"/>
                        </a:defRPr>
                      </a:lvl8pPr>
                      <a:lvl9pPr marL="3657600" algn="l" defTabSz="914400" rtl="0" eaLnBrk="1" latinLnBrk="0" hangingPunct="1">
                        <a:defRPr sz="1800" b="1" kern="1200">
                          <a:solidFill>
                            <a:schemeClr val="tx1"/>
                          </a:solidFill>
                          <a:latin typeface="Lato Light"/>
                        </a:defRPr>
                      </a:lvl9pPr>
                    </a:lstStyle>
                    <a:p>
                      <a:pPr marL="304800" marR="304800" algn="ctr">
                        <a:lnSpc>
                          <a:spcPts val="1800"/>
                        </a:lnSpc>
                        <a:spcAft>
                          <a:spcPts val="0"/>
                        </a:spcAft>
                      </a:pPr>
                      <a:r>
                        <a:rPr lang="zh-TW" sz="1800" kern="0" dirty="0">
                          <a:effectLst/>
                          <a:latin typeface="微軟正黑體" panose="020B0604030504040204" pitchFamily="34" charset="-120"/>
                          <a:ea typeface="微軟正黑體" panose="020B0604030504040204" pitchFamily="34" charset="-120"/>
                        </a:rPr>
                        <a:t>兩學期</a:t>
                      </a:r>
                      <a:r>
                        <a:rPr lang="en-US" sz="1800" kern="0" dirty="0">
                          <a:effectLst/>
                          <a:latin typeface="微軟正黑體" panose="020B0604030504040204" pitchFamily="34" charset="-120"/>
                          <a:ea typeface="微軟正黑體" panose="020B0604030504040204" pitchFamily="34" charset="-120"/>
                        </a:rPr>
                        <a:t>(</a:t>
                      </a:r>
                      <a:r>
                        <a:rPr lang="zh-TW" sz="1800" kern="0" dirty="0">
                          <a:effectLst/>
                          <a:latin typeface="微軟正黑體" panose="020B0604030504040204" pitchFamily="34" charset="-120"/>
                          <a:ea typeface="微軟正黑體" panose="020B0604030504040204" pitchFamily="34" charset="-120"/>
                        </a:rPr>
                        <a:t>與前一學期相比較</a:t>
                      </a:r>
                      <a:r>
                        <a:rPr lang="en-US" sz="1800" kern="0" dirty="0">
                          <a:effectLst/>
                          <a:latin typeface="微軟正黑體" panose="020B0604030504040204" pitchFamily="34" charset="-120"/>
                          <a:ea typeface="微軟正黑體" panose="020B0604030504040204" pitchFamily="34" charset="-120"/>
                        </a:rPr>
                        <a:t>)</a:t>
                      </a:r>
                      <a:endParaRPr lang="zh-TW" sz="1800" b="1"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zh-TW" altLang="en-US"/>
                    </a:p>
                  </a:txBody>
                  <a:tcPr/>
                </a:tc>
                <a:tc rowSpan="2">
                  <a:txBody>
                    <a:bodyPr/>
                    <a:lstStyle>
                      <a:lvl1pPr marL="0" algn="l" defTabSz="914400" rtl="0" eaLnBrk="1" latinLnBrk="0" hangingPunct="1">
                        <a:defRPr sz="1800" b="1" kern="1200">
                          <a:solidFill>
                            <a:schemeClr val="tx1"/>
                          </a:solidFill>
                          <a:latin typeface="Lato Light"/>
                        </a:defRPr>
                      </a:lvl1pPr>
                      <a:lvl2pPr marL="457200" algn="l" defTabSz="914400" rtl="0" eaLnBrk="1" latinLnBrk="0" hangingPunct="1">
                        <a:defRPr sz="1800" b="1" kern="1200">
                          <a:solidFill>
                            <a:schemeClr val="tx1"/>
                          </a:solidFill>
                          <a:latin typeface="Lato Light"/>
                        </a:defRPr>
                      </a:lvl2pPr>
                      <a:lvl3pPr marL="914400" algn="l" defTabSz="914400" rtl="0" eaLnBrk="1" latinLnBrk="0" hangingPunct="1">
                        <a:defRPr sz="1800" b="1" kern="1200">
                          <a:solidFill>
                            <a:schemeClr val="tx1"/>
                          </a:solidFill>
                          <a:latin typeface="Lato Light"/>
                        </a:defRPr>
                      </a:lvl3pPr>
                      <a:lvl4pPr marL="1371600" algn="l" defTabSz="914400" rtl="0" eaLnBrk="1" latinLnBrk="0" hangingPunct="1">
                        <a:defRPr sz="1800" b="1" kern="1200">
                          <a:solidFill>
                            <a:schemeClr val="tx1"/>
                          </a:solidFill>
                          <a:latin typeface="Lato Light"/>
                        </a:defRPr>
                      </a:lvl4pPr>
                      <a:lvl5pPr marL="1828800" algn="l" defTabSz="914400" rtl="0" eaLnBrk="1" latinLnBrk="0" hangingPunct="1">
                        <a:defRPr sz="1800" b="1" kern="1200">
                          <a:solidFill>
                            <a:schemeClr val="tx1"/>
                          </a:solidFill>
                          <a:latin typeface="Lato Light"/>
                        </a:defRPr>
                      </a:lvl5pPr>
                      <a:lvl6pPr marL="2286000" algn="l" defTabSz="914400" rtl="0" eaLnBrk="1" latinLnBrk="0" hangingPunct="1">
                        <a:defRPr sz="1800" b="1" kern="1200">
                          <a:solidFill>
                            <a:schemeClr val="tx1"/>
                          </a:solidFill>
                          <a:latin typeface="Lato Light"/>
                        </a:defRPr>
                      </a:lvl6pPr>
                      <a:lvl7pPr marL="2743200" algn="l" defTabSz="914400" rtl="0" eaLnBrk="1" latinLnBrk="0" hangingPunct="1">
                        <a:defRPr sz="1800" b="1" kern="1200">
                          <a:solidFill>
                            <a:schemeClr val="tx1"/>
                          </a:solidFill>
                          <a:latin typeface="Lato Light"/>
                        </a:defRPr>
                      </a:lvl7pPr>
                      <a:lvl8pPr marL="3200400" algn="l" defTabSz="914400" rtl="0" eaLnBrk="1" latinLnBrk="0" hangingPunct="1">
                        <a:defRPr sz="1800" b="1" kern="1200">
                          <a:solidFill>
                            <a:schemeClr val="tx1"/>
                          </a:solidFill>
                          <a:latin typeface="Lato Light"/>
                        </a:defRPr>
                      </a:lvl8pPr>
                      <a:lvl9pPr marL="3657600" algn="l" defTabSz="914400" rtl="0" eaLnBrk="1" latinLnBrk="0" hangingPunct="1">
                        <a:defRPr sz="1800" b="1" kern="1200">
                          <a:solidFill>
                            <a:schemeClr val="tx1"/>
                          </a:solidFill>
                          <a:latin typeface="Lato Light"/>
                        </a:defRPr>
                      </a:lvl9pPr>
                    </a:lstStyle>
                    <a:p>
                      <a:pPr algn="ctr">
                        <a:lnSpc>
                          <a:spcPts val="2500"/>
                        </a:lnSpc>
                        <a:spcAft>
                          <a:spcPts val="0"/>
                        </a:spcAft>
                      </a:pPr>
                      <a:r>
                        <a:rPr lang="zh-TW" sz="2000" kern="0" dirty="0">
                          <a:effectLst/>
                          <a:latin typeface="微軟正黑體" panose="020B0604030504040204" pitchFamily="34" charset="-120"/>
                          <a:ea typeface="微軟正黑體" panose="020B0604030504040204" pitchFamily="34" charset="-120"/>
                        </a:rPr>
                        <a:t>獎勵</a:t>
                      </a:r>
                      <a:endParaRPr lang="zh-TW" sz="2000" kern="100" dirty="0">
                        <a:effectLst/>
                        <a:latin typeface="微軟正黑體" panose="020B0604030504040204" pitchFamily="34" charset="-120"/>
                        <a:ea typeface="微軟正黑體" panose="020B0604030504040204" pitchFamily="34" charset="-120"/>
                      </a:endParaRPr>
                    </a:p>
                    <a:p>
                      <a:pPr algn="ctr">
                        <a:lnSpc>
                          <a:spcPts val="2500"/>
                        </a:lnSpc>
                        <a:spcAft>
                          <a:spcPts val="0"/>
                        </a:spcAft>
                      </a:pPr>
                      <a:r>
                        <a:rPr lang="zh-TW" sz="2000" kern="0" dirty="0">
                          <a:effectLst/>
                          <a:latin typeface="微軟正黑體" panose="020B0604030504040204" pitchFamily="34" charset="-120"/>
                          <a:ea typeface="微軟正黑體" panose="020B0604030504040204" pitchFamily="34" charset="-120"/>
                        </a:rPr>
                        <a:t>金額</a:t>
                      </a:r>
                      <a:endParaRPr lang="zh-TW" sz="2000" b="1"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16038848"/>
                  </a:ext>
                </a:extLst>
              </a:tr>
              <a:tr h="950569">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marL="0" algn="ctr" defTabSz="914217" rtl="0" eaLnBrk="1" latinLnBrk="0" hangingPunct="1">
                        <a:lnSpc>
                          <a:spcPts val="2500"/>
                        </a:lnSpc>
                        <a:spcAft>
                          <a:spcPts val="0"/>
                        </a:spcAft>
                      </a:pPr>
                      <a:r>
                        <a:rPr lang="zh-TW" altLang="en-US" sz="2400" b="1" kern="0" spc="-20" dirty="0">
                          <a:solidFill>
                            <a:srgbClr val="FF0000"/>
                          </a:solidFill>
                          <a:effectLst/>
                          <a:latin typeface="微軟正黑體" panose="020B0604030504040204" pitchFamily="34" charset="-120"/>
                          <a:ea typeface="微軟正黑體" panose="020B0604030504040204" pitchFamily="34" charset="-120"/>
                          <a:cs typeface="+mn-cs"/>
                        </a:rPr>
                        <a:t>班排名</a:t>
                      </a: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marL="0" algn="ctr" defTabSz="914217" rtl="0" eaLnBrk="1" latinLnBrk="0" hangingPunct="1">
                        <a:lnSpc>
                          <a:spcPts val="2500"/>
                        </a:lnSpc>
                        <a:spcAft>
                          <a:spcPts val="0"/>
                        </a:spcAft>
                      </a:pPr>
                      <a:r>
                        <a:rPr lang="zh-TW" altLang="en-US" sz="2400" b="1" kern="0" spc="-20" dirty="0">
                          <a:solidFill>
                            <a:srgbClr val="FF0000"/>
                          </a:solidFill>
                          <a:effectLst/>
                          <a:latin typeface="微軟正黑體" panose="020B0604030504040204" pitchFamily="34" charset="-120"/>
                          <a:ea typeface="微軟正黑體" panose="020B0604030504040204" pitchFamily="34" charset="-120"/>
                        </a:rPr>
                        <a:t>學期學業</a:t>
                      </a:r>
                      <a:endParaRPr lang="en-US" altLang="zh-TW" sz="2400" b="1" kern="0" spc="-20" dirty="0">
                        <a:solidFill>
                          <a:srgbClr val="FF0000"/>
                        </a:solidFill>
                        <a:effectLst/>
                        <a:latin typeface="微軟正黑體" panose="020B0604030504040204" pitchFamily="34" charset="-120"/>
                        <a:ea typeface="微軟正黑體" panose="020B0604030504040204" pitchFamily="34" charset="-120"/>
                      </a:endParaRPr>
                    </a:p>
                    <a:p>
                      <a:pPr marL="0" algn="ctr" defTabSz="914217" rtl="0" eaLnBrk="1" latinLnBrk="0" hangingPunct="1">
                        <a:lnSpc>
                          <a:spcPts val="2500"/>
                        </a:lnSpc>
                        <a:spcAft>
                          <a:spcPts val="0"/>
                        </a:spcAft>
                      </a:pPr>
                      <a:r>
                        <a:rPr lang="zh-TW" altLang="en-US" sz="2400" b="1" kern="0" spc="-20" dirty="0">
                          <a:solidFill>
                            <a:srgbClr val="FF0000"/>
                          </a:solidFill>
                          <a:effectLst/>
                          <a:latin typeface="微軟正黑體" panose="020B0604030504040204" pitchFamily="34" charset="-120"/>
                          <a:ea typeface="微軟正黑體" panose="020B0604030504040204" pitchFamily="34" charset="-120"/>
                        </a:rPr>
                        <a:t>平均成績</a:t>
                      </a:r>
                      <a:endParaRPr lang="zh-TW" altLang="en-US" sz="2400" b="1" kern="0" spc="-20" dirty="0">
                        <a:solidFill>
                          <a:srgbClr val="FF0000"/>
                        </a:solidFill>
                        <a:effectLst/>
                        <a:latin typeface="微軟正黑體" panose="020B0604030504040204" pitchFamily="34" charset="-120"/>
                        <a:ea typeface="微軟正黑體" panose="020B0604030504040204" pitchFamily="34" charset="-120"/>
                        <a:cs typeface="+mn-cs"/>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vMerge="1">
                  <a:txBody>
                    <a:bodyPr/>
                    <a:lstStyle/>
                    <a:p>
                      <a:endParaRPr lang="zh-TW" altLang="en-US"/>
                    </a:p>
                  </a:txBody>
                  <a:tcPr/>
                </a:tc>
                <a:extLst>
                  <a:ext uri="{0D108BD9-81ED-4DB2-BD59-A6C34878D82A}">
                    <a16:rowId xmlns:a16="http://schemas.microsoft.com/office/drawing/2014/main" val="632984334"/>
                  </a:ext>
                </a:extLst>
              </a:tr>
              <a:tr h="701278">
                <a:tc>
                  <a:txBody>
                    <a:bodyPr/>
                    <a:lstStyle>
                      <a:lvl1pPr marL="0" algn="l" defTabSz="914400" rtl="0" eaLnBrk="1" latinLnBrk="0" hangingPunct="1">
                        <a:defRPr sz="1800" b="1" kern="1200">
                          <a:solidFill>
                            <a:schemeClr val="tx1"/>
                          </a:solidFill>
                          <a:latin typeface="Lato Light"/>
                        </a:defRPr>
                      </a:lvl1pPr>
                      <a:lvl2pPr marL="457200" algn="l" defTabSz="914400" rtl="0" eaLnBrk="1" latinLnBrk="0" hangingPunct="1">
                        <a:defRPr sz="1800" b="1" kern="1200">
                          <a:solidFill>
                            <a:schemeClr val="tx1"/>
                          </a:solidFill>
                          <a:latin typeface="Lato Light"/>
                        </a:defRPr>
                      </a:lvl2pPr>
                      <a:lvl3pPr marL="914400" algn="l" defTabSz="914400" rtl="0" eaLnBrk="1" latinLnBrk="0" hangingPunct="1">
                        <a:defRPr sz="1800" b="1" kern="1200">
                          <a:solidFill>
                            <a:schemeClr val="tx1"/>
                          </a:solidFill>
                          <a:latin typeface="Lato Light"/>
                        </a:defRPr>
                      </a:lvl3pPr>
                      <a:lvl4pPr marL="1371600" algn="l" defTabSz="914400" rtl="0" eaLnBrk="1" latinLnBrk="0" hangingPunct="1">
                        <a:defRPr sz="1800" b="1" kern="1200">
                          <a:solidFill>
                            <a:schemeClr val="tx1"/>
                          </a:solidFill>
                          <a:latin typeface="Lato Light"/>
                        </a:defRPr>
                      </a:lvl4pPr>
                      <a:lvl5pPr marL="1828800" algn="l" defTabSz="914400" rtl="0" eaLnBrk="1" latinLnBrk="0" hangingPunct="1">
                        <a:defRPr sz="1800" b="1" kern="1200">
                          <a:solidFill>
                            <a:schemeClr val="tx1"/>
                          </a:solidFill>
                          <a:latin typeface="Lato Light"/>
                        </a:defRPr>
                      </a:lvl5pPr>
                      <a:lvl6pPr marL="2286000" algn="l" defTabSz="914400" rtl="0" eaLnBrk="1" latinLnBrk="0" hangingPunct="1">
                        <a:defRPr sz="1800" b="1" kern="1200">
                          <a:solidFill>
                            <a:schemeClr val="tx1"/>
                          </a:solidFill>
                          <a:latin typeface="Lato Light"/>
                        </a:defRPr>
                      </a:lvl6pPr>
                      <a:lvl7pPr marL="2743200" algn="l" defTabSz="914400" rtl="0" eaLnBrk="1" latinLnBrk="0" hangingPunct="1">
                        <a:defRPr sz="1800" b="1" kern="1200">
                          <a:solidFill>
                            <a:schemeClr val="tx1"/>
                          </a:solidFill>
                          <a:latin typeface="Lato Light"/>
                        </a:defRPr>
                      </a:lvl7pPr>
                      <a:lvl8pPr marL="3200400" algn="l" defTabSz="914400" rtl="0" eaLnBrk="1" latinLnBrk="0" hangingPunct="1">
                        <a:defRPr sz="1800" b="1" kern="1200">
                          <a:solidFill>
                            <a:schemeClr val="tx1"/>
                          </a:solidFill>
                          <a:latin typeface="Lato Light"/>
                        </a:defRPr>
                      </a:lvl8pPr>
                      <a:lvl9pPr marL="3657600" algn="l" defTabSz="914400" rtl="0" eaLnBrk="1" latinLnBrk="0" hangingPunct="1">
                        <a:defRPr sz="1800" b="1" kern="1200">
                          <a:solidFill>
                            <a:schemeClr val="tx1"/>
                          </a:solidFill>
                          <a:latin typeface="Lato Light"/>
                        </a:defRPr>
                      </a:lvl9pPr>
                    </a:lstStyle>
                    <a:p>
                      <a:pPr algn="ctr">
                        <a:lnSpc>
                          <a:spcPts val="1800"/>
                        </a:lnSpc>
                        <a:spcAft>
                          <a:spcPts val="0"/>
                        </a:spcAft>
                      </a:pPr>
                      <a:r>
                        <a:rPr lang="en-US" sz="2000" b="0" kern="0" dirty="0">
                          <a:effectLst/>
                          <a:latin typeface="微軟正黑體" panose="020B0604030504040204" pitchFamily="34" charset="-120"/>
                          <a:ea typeface="微軟正黑體" panose="020B0604030504040204" pitchFamily="34" charset="-120"/>
                        </a:rPr>
                        <a:t>1</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marR="30480" algn="ctr">
                        <a:lnSpc>
                          <a:spcPts val="1800"/>
                        </a:lnSpc>
                        <a:spcAft>
                          <a:spcPts val="0"/>
                        </a:spcAft>
                      </a:pPr>
                      <a:r>
                        <a:rPr lang="en-US" sz="2000" kern="0" dirty="0">
                          <a:effectLst/>
                          <a:latin typeface="微軟正黑體" panose="020B0604030504040204" pitchFamily="34" charset="-120"/>
                          <a:ea typeface="微軟正黑體" panose="020B0604030504040204" pitchFamily="34" charset="-120"/>
                        </a:rPr>
                        <a:t>1-5%</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algn="ctr">
                        <a:lnSpc>
                          <a:spcPts val="1800"/>
                        </a:lnSpc>
                        <a:spcAft>
                          <a:spcPts val="0"/>
                        </a:spcAft>
                      </a:pPr>
                      <a:r>
                        <a:rPr lang="zh-TW" sz="2000" kern="0" dirty="0">
                          <a:effectLst/>
                          <a:latin typeface="微軟正黑體" panose="020B0604030504040204" pitchFamily="34" charset="-120"/>
                          <a:ea typeface="微軟正黑體" panose="020B0604030504040204" pitchFamily="34" charset="-120"/>
                        </a:rPr>
                        <a:t>進步</a:t>
                      </a:r>
                      <a:r>
                        <a:rPr lang="en-US" sz="2000" kern="0" dirty="0">
                          <a:effectLst/>
                          <a:latin typeface="微軟正黑體" panose="020B0604030504040204" pitchFamily="34" charset="-120"/>
                          <a:ea typeface="微軟正黑體" panose="020B0604030504040204" pitchFamily="34" charset="-120"/>
                        </a:rPr>
                        <a:t>16</a:t>
                      </a:r>
                      <a:r>
                        <a:rPr lang="zh-TW" sz="2000" kern="0" dirty="0">
                          <a:effectLst/>
                          <a:latin typeface="微軟正黑體" panose="020B0604030504040204" pitchFamily="34" charset="-120"/>
                          <a:ea typeface="微軟正黑體" panose="020B0604030504040204" pitchFamily="34" charset="-120"/>
                        </a:rPr>
                        <a:t>名</a:t>
                      </a:r>
                      <a:r>
                        <a:rPr lang="zh-TW" altLang="en-US" sz="2000" kern="0" dirty="0">
                          <a:effectLst/>
                          <a:latin typeface="微軟正黑體" panose="020B0604030504040204" pitchFamily="34" charset="-120"/>
                          <a:ea typeface="微軟正黑體" panose="020B0604030504040204" pitchFamily="34" charset="-120"/>
                        </a:rPr>
                        <a:t>↑</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algn="ctr">
                        <a:lnSpc>
                          <a:spcPts val="1800"/>
                        </a:lnSpc>
                        <a:spcAft>
                          <a:spcPts val="0"/>
                        </a:spcAft>
                      </a:pPr>
                      <a:r>
                        <a:rPr lang="zh-TW" sz="2000" kern="0" dirty="0">
                          <a:effectLst/>
                          <a:latin typeface="微軟正黑體" panose="020B0604030504040204" pitchFamily="34" charset="-120"/>
                          <a:ea typeface="微軟正黑體" panose="020B0604030504040204" pitchFamily="34" charset="-120"/>
                        </a:rPr>
                        <a:t>進步</a:t>
                      </a:r>
                      <a:r>
                        <a:rPr lang="en-US" sz="2000" kern="0" dirty="0">
                          <a:effectLst/>
                          <a:latin typeface="微軟正黑體" panose="020B0604030504040204" pitchFamily="34" charset="-120"/>
                          <a:ea typeface="微軟正黑體" panose="020B0604030504040204" pitchFamily="34" charset="-120"/>
                        </a:rPr>
                        <a:t>16</a:t>
                      </a:r>
                      <a:r>
                        <a:rPr lang="zh-TW" sz="2000" kern="0" dirty="0">
                          <a:effectLst/>
                          <a:latin typeface="微軟正黑體" panose="020B0604030504040204" pitchFamily="34" charset="-120"/>
                          <a:ea typeface="微軟正黑體" panose="020B0604030504040204" pitchFamily="34" charset="-120"/>
                        </a:rPr>
                        <a:t>分</a:t>
                      </a:r>
                      <a:r>
                        <a:rPr lang="zh-TW" altLang="en-US" sz="2000" kern="0" dirty="0">
                          <a:effectLst/>
                          <a:latin typeface="微軟正黑體" panose="020B0604030504040204" pitchFamily="34" charset="-120"/>
                          <a:ea typeface="微軟正黑體" panose="020B0604030504040204" pitchFamily="34" charset="-120"/>
                        </a:rPr>
                        <a:t>↑</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algn="ctr">
                        <a:lnSpc>
                          <a:spcPts val="1800"/>
                        </a:lnSpc>
                        <a:spcAft>
                          <a:spcPts val="0"/>
                        </a:spcAft>
                      </a:pPr>
                      <a:r>
                        <a:rPr lang="en-US" sz="2000" kern="0" dirty="0">
                          <a:solidFill>
                            <a:srgbClr val="FF0000"/>
                          </a:solidFill>
                          <a:effectLst/>
                          <a:latin typeface="微軟正黑體" panose="020B0604030504040204" pitchFamily="34" charset="-120"/>
                          <a:ea typeface="微軟正黑體" panose="020B0604030504040204" pitchFamily="34" charset="-120"/>
                        </a:rPr>
                        <a:t>8,000</a:t>
                      </a:r>
                      <a:r>
                        <a:rPr lang="zh-TW" sz="2000" kern="0" dirty="0">
                          <a:solidFill>
                            <a:srgbClr val="FF0000"/>
                          </a:solidFill>
                          <a:effectLst/>
                          <a:latin typeface="微軟正黑體" panose="020B0604030504040204" pitchFamily="34" charset="-120"/>
                          <a:ea typeface="微軟正黑體" panose="020B0604030504040204" pitchFamily="34" charset="-120"/>
                        </a:rPr>
                        <a:t>元</a:t>
                      </a:r>
                      <a:endParaRPr lang="zh-TW" sz="2000" b="0" kern="100" dirty="0">
                        <a:solidFill>
                          <a:srgbClr val="FF0000"/>
                        </a:solidFill>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721918"/>
                  </a:ext>
                </a:extLst>
              </a:tr>
              <a:tr h="701278">
                <a:tc>
                  <a:txBody>
                    <a:bodyPr/>
                    <a:lstStyle>
                      <a:lvl1pPr marL="0" algn="l" defTabSz="914400" rtl="0" eaLnBrk="1" latinLnBrk="0" hangingPunct="1">
                        <a:defRPr sz="1800" b="1" kern="1200">
                          <a:solidFill>
                            <a:schemeClr val="tx1"/>
                          </a:solidFill>
                          <a:latin typeface="Lato Light"/>
                        </a:defRPr>
                      </a:lvl1pPr>
                      <a:lvl2pPr marL="457200" algn="l" defTabSz="914400" rtl="0" eaLnBrk="1" latinLnBrk="0" hangingPunct="1">
                        <a:defRPr sz="1800" b="1" kern="1200">
                          <a:solidFill>
                            <a:schemeClr val="tx1"/>
                          </a:solidFill>
                          <a:latin typeface="Lato Light"/>
                        </a:defRPr>
                      </a:lvl2pPr>
                      <a:lvl3pPr marL="914400" algn="l" defTabSz="914400" rtl="0" eaLnBrk="1" latinLnBrk="0" hangingPunct="1">
                        <a:defRPr sz="1800" b="1" kern="1200">
                          <a:solidFill>
                            <a:schemeClr val="tx1"/>
                          </a:solidFill>
                          <a:latin typeface="Lato Light"/>
                        </a:defRPr>
                      </a:lvl3pPr>
                      <a:lvl4pPr marL="1371600" algn="l" defTabSz="914400" rtl="0" eaLnBrk="1" latinLnBrk="0" hangingPunct="1">
                        <a:defRPr sz="1800" b="1" kern="1200">
                          <a:solidFill>
                            <a:schemeClr val="tx1"/>
                          </a:solidFill>
                          <a:latin typeface="Lato Light"/>
                        </a:defRPr>
                      </a:lvl4pPr>
                      <a:lvl5pPr marL="1828800" algn="l" defTabSz="914400" rtl="0" eaLnBrk="1" latinLnBrk="0" hangingPunct="1">
                        <a:defRPr sz="1800" b="1" kern="1200">
                          <a:solidFill>
                            <a:schemeClr val="tx1"/>
                          </a:solidFill>
                          <a:latin typeface="Lato Light"/>
                        </a:defRPr>
                      </a:lvl5pPr>
                      <a:lvl6pPr marL="2286000" algn="l" defTabSz="914400" rtl="0" eaLnBrk="1" latinLnBrk="0" hangingPunct="1">
                        <a:defRPr sz="1800" b="1" kern="1200">
                          <a:solidFill>
                            <a:schemeClr val="tx1"/>
                          </a:solidFill>
                          <a:latin typeface="Lato Light"/>
                        </a:defRPr>
                      </a:lvl6pPr>
                      <a:lvl7pPr marL="2743200" algn="l" defTabSz="914400" rtl="0" eaLnBrk="1" latinLnBrk="0" hangingPunct="1">
                        <a:defRPr sz="1800" b="1" kern="1200">
                          <a:solidFill>
                            <a:schemeClr val="tx1"/>
                          </a:solidFill>
                          <a:latin typeface="Lato Light"/>
                        </a:defRPr>
                      </a:lvl7pPr>
                      <a:lvl8pPr marL="3200400" algn="l" defTabSz="914400" rtl="0" eaLnBrk="1" latinLnBrk="0" hangingPunct="1">
                        <a:defRPr sz="1800" b="1" kern="1200">
                          <a:solidFill>
                            <a:schemeClr val="tx1"/>
                          </a:solidFill>
                          <a:latin typeface="Lato Light"/>
                        </a:defRPr>
                      </a:lvl8pPr>
                      <a:lvl9pPr marL="3657600" algn="l" defTabSz="914400" rtl="0" eaLnBrk="1" latinLnBrk="0" hangingPunct="1">
                        <a:defRPr sz="1800" b="1" kern="1200">
                          <a:solidFill>
                            <a:schemeClr val="tx1"/>
                          </a:solidFill>
                          <a:latin typeface="Lato Light"/>
                        </a:defRPr>
                      </a:lvl9pPr>
                    </a:lstStyle>
                    <a:p>
                      <a:pPr algn="ctr">
                        <a:lnSpc>
                          <a:spcPts val="1800"/>
                        </a:lnSpc>
                        <a:spcAft>
                          <a:spcPts val="0"/>
                        </a:spcAft>
                      </a:pPr>
                      <a:r>
                        <a:rPr lang="en-US" sz="2000" b="0" kern="0" dirty="0">
                          <a:effectLst/>
                          <a:latin typeface="微軟正黑體" panose="020B0604030504040204" pitchFamily="34" charset="-120"/>
                          <a:ea typeface="微軟正黑體" panose="020B0604030504040204" pitchFamily="34" charset="-120"/>
                        </a:rPr>
                        <a:t>2</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marR="30480" algn="ctr">
                        <a:lnSpc>
                          <a:spcPts val="1800"/>
                        </a:lnSpc>
                        <a:spcAft>
                          <a:spcPts val="0"/>
                        </a:spcAft>
                      </a:pPr>
                      <a:r>
                        <a:rPr lang="en-US" sz="2000" kern="0" dirty="0">
                          <a:effectLst/>
                          <a:latin typeface="微軟正黑體" panose="020B0604030504040204" pitchFamily="34" charset="-120"/>
                          <a:ea typeface="微軟正黑體" panose="020B0604030504040204" pitchFamily="34" charset="-120"/>
                        </a:rPr>
                        <a:t>5-10%</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algn="ctr">
                        <a:lnSpc>
                          <a:spcPts val="1800"/>
                        </a:lnSpc>
                        <a:spcAft>
                          <a:spcPts val="0"/>
                        </a:spcAft>
                      </a:pPr>
                      <a:r>
                        <a:rPr lang="zh-TW" sz="2000" kern="0" dirty="0">
                          <a:effectLst/>
                          <a:latin typeface="微軟正黑體" panose="020B0604030504040204" pitchFamily="34" charset="-120"/>
                          <a:ea typeface="微軟正黑體" panose="020B0604030504040204" pitchFamily="34" charset="-120"/>
                        </a:rPr>
                        <a:t>進步</a:t>
                      </a:r>
                      <a:r>
                        <a:rPr lang="en-US" sz="2000" kern="0" dirty="0">
                          <a:effectLst/>
                          <a:latin typeface="微軟正黑體" panose="020B0604030504040204" pitchFamily="34" charset="-120"/>
                          <a:ea typeface="微軟正黑體" panose="020B0604030504040204" pitchFamily="34" charset="-120"/>
                        </a:rPr>
                        <a:t>11-15</a:t>
                      </a:r>
                      <a:r>
                        <a:rPr lang="zh-TW" sz="2000" kern="0" dirty="0">
                          <a:effectLst/>
                          <a:latin typeface="微軟正黑體" panose="020B0604030504040204" pitchFamily="34" charset="-120"/>
                          <a:ea typeface="微軟正黑體" panose="020B0604030504040204" pitchFamily="34" charset="-120"/>
                        </a:rPr>
                        <a:t>名</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algn="ctr">
                        <a:lnSpc>
                          <a:spcPts val="1800"/>
                        </a:lnSpc>
                        <a:spcAft>
                          <a:spcPts val="0"/>
                        </a:spcAft>
                      </a:pPr>
                      <a:r>
                        <a:rPr lang="zh-TW" sz="2000" kern="0" dirty="0">
                          <a:effectLst/>
                          <a:latin typeface="微軟正黑體" panose="020B0604030504040204" pitchFamily="34" charset="-120"/>
                          <a:ea typeface="微軟正黑體" panose="020B0604030504040204" pitchFamily="34" charset="-120"/>
                        </a:rPr>
                        <a:t>進步</a:t>
                      </a:r>
                      <a:r>
                        <a:rPr lang="en-US" sz="2000" kern="0" dirty="0">
                          <a:effectLst/>
                          <a:latin typeface="微軟正黑體" panose="020B0604030504040204" pitchFamily="34" charset="-120"/>
                          <a:ea typeface="微軟正黑體" panose="020B0604030504040204" pitchFamily="34" charset="-120"/>
                        </a:rPr>
                        <a:t>11-15</a:t>
                      </a:r>
                      <a:r>
                        <a:rPr lang="zh-TW" sz="2000" kern="0" dirty="0">
                          <a:effectLst/>
                          <a:latin typeface="微軟正黑體" panose="020B0604030504040204" pitchFamily="34" charset="-120"/>
                          <a:ea typeface="微軟正黑體" panose="020B0604030504040204" pitchFamily="34" charset="-120"/>
                        </a:rPr>
                        <a:t>分</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algn="ctr">
                        <a:lnSpc>
                          <a:spcPts val="1800"/>
                        </a:lnSpc>
                        <a:spcAft>
                          <a:spcPts val="0"/>
                        </a:spcAft>
                      </a:pPr>
                      <a:r>
                        <a:rPr lang="en-US" sz="2000" kern="0" dirty="0">
                          <a:solidFill>
                            <a:srgbClr val="FF0000"/>
                          </a:solidFill>
                          <a:effectLst/>
                          <a:latin typeface="微軟正黑體" panose="020B0604030504040204" pitchFamily="34" charset="-120"/>
                          <a:ea typeface="微軟正黑體" panose="020B0604030504040204" pitchFamily="34" charset="-120"/>
                        </a:rPr>
                        <a:t>6,000</a:t>
                      </a:r>
                      <a:r>
                        <a:rPr lang="zh-TW" sz="2000" kern="0" dirty="0">
                          <a:solidFill>
                            <a:srgbClr val="FF0000"/>
                          </a:solidFill>
                          <a:effectLst/>
                          <a:latin typeface="微軟正黑體" panose="020B0604030504040204" pitchFamily="34" charset="-120"/>
                          <a:ea typeface="微軟正黑體" panose="020B0604030504040204" pitchFamily="34" charset="-120"/>
                        </a:rPr>
                        <a:t>元</a:t>
                      </a:r>
                      <a:endParaRPr lang="zh-TW" sz="2000" b="0" kern="100" dirty="0">
                        <a:solidFill>
                          <a:srgbClr val="FF0000"/>
                        </a:solidFill>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291237"/>
                  </a:ext>
                </a:extLst>
              </a:tr>
              <a:tr h="701278">
                <a:tc>
                  <a:txBody>
                    <a:bodyPr/>
                    <a:lstStyle>
                      <a:lvl1pPr marL="0" algn="l" defTabSz="914400" rtl="0" eaLnBrk="1" latinLnBrk="0" hangingPunct="1">
                        <a:defRPr sz="1800" b="1" kern="1200">
                          <a:solidFill>
                            <a:schemeClr val="tx1"/>
                          </a:solidFill>
                          <a:latin typeface="Lato Light"/>
                        </a:defRPr>
                      </a:lvl1pPr>
                      <a:lvl2pPr marL="457200" algn="l" defTabSz="914400" rtl="0" eaLnBrk="1" latinLnBrk="0" hangingPunct="1">
                        <a:defRPr sz="1800" b="1" kern="1200">
                          <a:solidFill>
                            <a:schemeClr val="tx1"/>
                          </a:solidFill>
                          <a:latin typeface="Lato Light"/>
                        </a:defRPr>
                      </a:lvl2pPr>
                      <a:lvl3pPr marL="914400" algn="l" defTabSz="914400" rtl="0" eaLnBrk="1" latinLnBrk="0" hangingPunct="1">
                        <a:defRPr sz="1800" b="1" kern="1200">
                          <a:solidFill>
                            <a:schemeClr val="tx1"/>
                          </a:solidFill>
                          <a:latin typeface="Lato Light"/>
                        </a:defRPr>
                      </a:lvl3pPr>
                      <a:lvl4pPr marL="1371600" algn="l" defTabSz="914400" rtl="0" eaLnBrk="1" latinLnBrk="0" hangingPunct="1">
                        <a:defRPr sz="1800" b="1" kern="1200">
                          <a:solidFill>
                            <a:schemeClr val="tx1"/>
                          </a:solidFill>
                          <a:latin typeface="Lato Light"/>
                        </a:defRPr>
                      </a:lvl4pPr>
                      <a:lvl5pPr marL="1828800" algn="l" defTabSz="914400" rtl="0" eaLnBrk="1" latinLnBrk="0" hangingPunct="1">
                        <a:defRPr sz="1800" b="1" kern="1200">
                          <a:solidFill>
                            <a:schemeClr val="tx1"/>
                          </a:solidFill>
                          <a:latin typeface="Lato Light"/>
                        </a:defRPr>
                      </a:lvl5pPr>
                      <a:lvl6pPr marL="2286000" algn="l" defTabSz="914400" rtl="0" eaLnBrk="1" latinLnBrk="0" hangingPunct="1">
                        <a:defRPr sz="1800" b="1" kern="1200">
                          <a:solidFill>
                            <a:schemeClr val="tx1"/>
                          </a:solidFill>
                          <a:latin typeface="Lato Light"/>
                        </a:defRPr>
                      </a:lvl6pPr>
                      <a:lvl7pPr marL="2743200" algn="l" defTabSz="914400" rtl="0" eaLnBrk="1" latinLnBrk="0" hangingPunct="1">
                        <a:defRPr sz="1800" b="1" kern="1200">
                          <a:solidFill>
                            <a:schemeClr val="tx1"/>
                          </a:solidFill>
                          <a:latin typeface="Lato Light"/>
                        </a:defRPr>
                      </a:lvl7pPr>
                      <a:lvl8pPr marL="3200400" algn="l" defTabSz="914400" rtl="0" eaLnBrk="1" latinLnBrk="0" hangingPunct="1">
                        <a:defRPr sz="1800" b="1" kern="1200">
                          <a:solidFill>
                            <a:schemeClr val="tx1"/>
                          </a:solidFill>
                          <a:latin typeface="Lato Light"/>
                        </a:defRPr>
                      </a:lvl8pPr>
                      <a:lvl9pPr marL="3657600" algn="l" defTabSz="914400" rtl="0" eaLnBrk="1" latinLnBrk="0" hangingPunct="1">
                        <a:defRPr sz="1800" b="1" kern="1200">
                          <a:solidFill>
                            <a:schemeClr val="tx1"/>
                          </a:solidFill>
                          <a:latin typeface="Lato Light"/>
                        </a:defRPr>
                      </a:lvl9pPr>
                    </a:lstStyle>
                    <a:p>
                      <a:pPr algn="ctr">
                        <a:lnSpc>
                          <a:spcPts val="1800"/>
                        </a:lnSpc>
                        <a:spcAft>
                          <a:spcPts val="0"/>
                        </a:spcAft>
                      </a:pPr>
                      <a:r>
                        <a:rPr lang="en-US" sz="2000" b="0" kern="0" dirty="0">
                          <a:effectLst/>
                          <a:latin typeface="微軟正黑體" panose="020B0604030504040204" pitchFamily="34" charset="-120"/>
                          <a:ea typeface="微軟正黑體" panose="020B0604030504040204" pitchFamily="34" charset="-120"/>
                        </a:rPr>
                        <a:t>3</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marR="30480" algn="ctr">
                        <a:lnSpc>
                          <a:spcPts val="1800"/>
                        </a:lnSpc>
                        <a:spcAft>
                          <a:spcPts val="0"/>
                        </a:spcAft>
                      </a:pPr>
                      <a:r>
                        <a:rPr lang="en-US" sz="2000" kern="0" dirty="0">
                          <a:effectLst/>
                          <a:latin typeface="微軟正黑體" panose="020B0604030504040204" pitchFamily="34" charset="-120"/>
                          <a:ea typeface="微軟正黑體" panose="020B0604030504040204" pitchFamily="34" charset="-120"/>
                        </a:rPr>
                        <a:t>10-15%</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algn="ctr">
                        <a:lnSpc>
                          <a:spcPts val="1800"/>
                        </a:lnSpc>
                        <a:spcAft>
                          <a:spcPts val="0"/>
                        </a:spcAft>
                      </a:pPr>
                      <a:r>
                        <a:rPr lang="zh-TW" sz="2000" kern="0" dirty="0">
                          <a:effectLst/>
                          <a:latin typeface="微軟正黑體" panose="020B0604030504040204" pitchFamily="34" charset="-120"/>
                          <a:ea typeface="微軟正黑體" panose="020B0604030504040204" pitchFamily="34" charset="-120"/>
                        </a:rPr>
                        <a:t>進步</a:t>
                      </a:r>
                      <a:r>
                        <a:rPr lang="en-US" sz="2000" kern="0" dirty="0">
                          <a:effectLst/>
                          <a:latin typeface="微軟正黑體" panose="020B0604030504040204" pitchFamily="34" charset="-120"/>
                          <a:ea typeface="微軟正黑體" panose="020B0604030504040204" pitchFamily="34" charset="-120"/>
                        </a:rPr>
                        <a:t>6-10</a:t>
                      </a:r>
                      <a:r>
                        <a:rPr lang="zh-TW" sz="2000" kern="0" dirty="0">
                          <a:effectLst/>
                          <a:latin typeface="微軟正黑體" panose="020B0604030504040204" pitchFamily="34" charset="-120"/>
                          <a:ea typeface="微軟正黑體" panose="020B0604030504040204" pitchFamily="34" charset="-120"/>
                        </a:rPr>
                        <a:t>名</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algn="ctr">
                        <a:lnSpc>
                          <a:spcPts val="1800"/>
                        </a:lnSpc>
                        <a:spcAft>
                          <a:spcPts val="0"/>
                        </a:spcAft>
                      </a:pPr>
                      <a:r>
                        <a:rPr lang="zh-TW" sz="2000" kern="0" dirty="0">
                          <a:effectLst/>
                          <a:latin typeface="微軟正黑體" panose="020B0604030504040204" pitchFamily="34" charset="-120"/>
                          <a:ea typeface="微軟正黑體" panose="020B0604030504040204" pitchFamily="34" charset="-120"/>
                        </a:rPr>
                        <a:t>進步</a:t>
                      </a:r>
                      <a:r>
                        <a:rPr lang="en-US" sz="2000" kern="0" dirty="0">
                          <a:effectLst/>
                          <a:latin typeface="微軟正黑體" panose="020B0604030504040204" pitchFamily="34" charset="-120"/>
                          <a:ea typeface="微軟正黑體" panose="020B0604030504040204" pitchFamily="34" charset="-120"/>
                        </a:rPr>
                        <a:t>6-10</a:t>
                      </a:r>
                      <a:r>
                        <a:rPr lang="zh-TW" sz="2000" kern="0" dirty="0">
                          <a:effectLst/>
                          <a:latin typeface="微軟正黑體" panose="020B0604030504040204" pitchFamily="34" charset="-120"/>
                          <a:ea typeface="微軟正黑體" panose="020B0604030504040204" pitchFamily="34" charset="-120"/>
                        </a:rPr>
                        <a:t>分</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algn="ctr">
                        <a:lnSpc>
                          <a:spcPts val="1800"/>
                        </a:lnSpc>
                        <a:spcAft>
                          <a:spcPts val="0"/>
                        </a:spcAft>
                      </a:pPr>
                      <a:r>
                        <a:rPr lang="en-US" sz="2000" kern="0" dirty="0">
                          <a:solidFill>
                            <a:srgbClr val="FF0000"/>
                          </a:solidFill>
                          <a:effectLst/>
                          <a:latin typeface="微軟正黑體" panose="020B0604030504040204" pitchFamily="34" charset="-120"/>
                          <a:ea typeface="微軟正黑體" panose="020B0604030504040204" pitchFamily="34" charset="-120"/>
                        </a:rPr>
                        <a:t>4,000</a:t>
                      </a:r>
                      <a:r>
                        <a:rPr lang="zh-TW" sz="2000" kern="0" dirty="0">
                          <a:solidFill>
                            <a:srgbClr val="FF0000"/>
                          </a:solidFill>
                          <a:effectLst/>
                          <a:latin typeface="微軟正黑體" panose="020B0604030504040204" pitchFamily="34" charset="-120"/>
                          <a:ea typeface="微軟正黑體" panose="020B0604030504040204" pitchFamily="34" charset="-120"/>
                        </a:rPr>
                        <a:t>元</a:t>
                      </a:r>
                      <a:endParaRPr lang="zh-TW" sz="2000" b="0" kern="100" dirty="0">
                        <a:solidFill>
                          <a:srgbClr val="FF0000"/>
                        </a:solidFill>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5068826"/>
                  </a:ext>
                </a:extLst>
              </a:tr>
              <a:tr h="701278">
                <a:tc>
                  <a:txBody>
                    <a:bodyPr/>
                    <a:lstStyle>
                      <a:lvl1pPr marL="0" algn="l" defTabSz="914400" rtl="0" eaLnBrk="1" latinLnBrk="0" hangingPunct="1">
                        <a:defRPr sz="1800" b="1" kern="1200">
                          <a:solidFill>
                            <a:schemeClr val="tx1"/>
                          </a:solidFill>
                          <a:latin typeface="Lato Light"/>
                        </a:defRPr>
                      </a:lvl1pPr>
                      <a:lvl2pPr marL="457200" algn="l" defTabSz="914400" rtl="0" eaLnBrk="1" latinLnBrk="0" hangingPunct="1">
                        <a:defRPr sz="1800" b="1" kern="1200">
                          <a:solidFill>
                            <a:schemeClr val="tx1"/>
                          </a:solidFill>
                          <a:latin typeface="Lato Light"/>
                        </a:defRPr>
                      </a:lvl2pPr>
                      <a:lvl3pPr marL="914400" algn="l" defTabSz="914400" rtl="0" eaLnBrk="1" latinLnBrk="0" hangingPunct="1">
                        <a:defRPr sz="1800" b="1" kern="1200">
                          <a:solidFill>
                            <a:schemeClr val="tx1"/>
                          </a:solidFill>
                          <a:latin typeface="Lato Light"/>
                        </a:defRPr>
                      </a:lvl3pPr>
                      <a:lvl4pPr marL="1371600" algn="l" defTabSz="914400" rtl="0" eaLnBrk="1" latinLnBrk="0" hangingPunct="1">
                        <a:defRPr sz="1800" b="1" kern="1200">
                          <a:solidFill>
                            <a:schemeClr val="tx1"/>
                          </a:solidFill>
                          <a:latin typeface="Lato Light"/>
                        </a:defRPr>
                      </a:lvl4pPr>
                      <a:lvl5pPr marL="1828800" algn="l" defTabSz="914400" rtl="0" eaLnBrk="1" latinLnBrk="0" hangingPunct="1">
                        <a:defRPr sz="1800" b="1" kern="1200">
                          <a:solidFill>
                            <a:schemeClr val="tx1"/>
                          </a:solidFill>
                          <a:latin typeface="Lato Light"/>
                        </a:defRPr>
                      </a:lvl5pPr>
                      <a:lvl6pPr marL="2286000" algn="l" defTabSz="914400" rtl="0" eaLnBrk="1" latinLnBrk="0" hangingPunct="1">
                        <a:defRPr sz="1800" b="1" kern="1200">
                          <a:solidFill>
                            <a:schemeClr val="tx1"/>
                          </a:solidFill>
                          <a:latin typeface="Lato Light"/>
                        </a:defRPr>
                      </a:lvl6pPr>
                      <a:lvl7pPr marL="2743200" algn="l" defTabSz="914400" rtl="0" eaLnBrk="1" latinLnBrk="0" hangingPunct="1">
                        <a:defRPr sz="1800" b="1" kern="1200">
                          <a:solidFill>
                            <a:schemeClr val="tx1"/>
                          </a:solidFill>
                          <a:latin typeface="Lato Light"/>
                        </a:defRPr>
                      </a:lvl7pPr>
                      <a:lvl8pPr marL="3200400" algn="l" defTabSz="914400" rtl="0" eaLnBrk="1" latinLnBrk="0" hangingPunct="1">
                        <a:defRPr sz="1800" b="1" kern="1200">
                          <a:solidFill>
                            <a:schemeClr val="tx1"/>
                          </a:solidFill>
                          <a:latin typeface="Lato Light"/>
                        </a:defRPr>
                      </a:lvl8pPr>
                      <a:lvl9pPr marL="3657600" algn="l" defTabSz="914400" rtl="0" eaLnBrk="1" latinLnBrk="0" hangingPunct="1">
                        <a:defRPr sz="1800" b="1" kern="1200">
                          <a:solidFill>
                            <a:schemeClr val="tx1"/>
                          </a:solidFill>
                          <a:latin typeface="Lato Light"/>
                        </a:defRPr>
                      </a:lvl9pPr>
                    </a:lstStyle>
                    <a:p>
                      <a:pPr algn="ctr">
                        <a:lnSpc>
                          <a:spcPts val="1800"/>
                        </a:lnSpc>
                        <a:spcAft>
                          <a:spcPts val="0"/>
                        </a:spcAft>
                      </a:pPr>
                      <a:r>
                        <a:rPr lang="en-US" sz="2000" b="0" kern="0" dirty="0">
                          <a:effectLst/>
                          <a:latin typeface="微軟正黑體" panose="020B0604030504040204" pitchFamily="34" charset="-120"/>
                          <a:ea typeface="微軟正黑體" panose="020B0604030504040204" pitchFamily="34" charset="-120"/>
                        </a:rPr>
                        <a:t>4</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marR="30480" algn="ctr">
                        <a:lnSpc>
                          <a:spcPts val="1800"/>
                        </a:lnSpc>
                        <a:spcAft>
                          <a:spcPts val="0"/>
                        </a:spcAft>
                      </a:pPr>
                      <a:r>
                        <a:rPr lang="en-US" sz="2000" kern="0" dirty="0">
                          <a:effectLst/>
                          <a:latin typeface="微軟正黑體" panose="020B0604030504040204" pitchFamily="34" charset="-120"/>
                          <a:ea typeface="微軟正黑體" panose="020B0604030504040204" pitchFamily="34" charset="-120"/>
                        </a:rPr>
                        <a:t>15-20%</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algn="ctr">
                        <a:lnSpc>
                          <a:spcPts val="1800"/>
                        </a:lnSpc>
                        <a:spcAft>
                          <a:spcPts val="0"/>
                        </a:spcAft>
                      </a:pPr>
                      <a:r>
                        <a:rPr lang="zh-TW" sz="2000" kern="0" dirty="0">
                          <a:effectLst/>
                          <a:latin typeface="微軟正黑體" panose="020B0604030504040204" pitchFamily="34" charset="-120"/>
                          <a:ea typeface="微軟正黑體" panose="020B0604030504040204" pitchFamily="34" charset="-120"/>
                        </a:rPr>
                        <a:t>進步</a:t>
                      </a:r>
                      <a:r>
                        <a:rPr lang="en-US" sz="2000" kern="0" dirty="0">
                          <a:effectLst/>
                          <a:latin typeface="微軟正黑體" panose="020B0604030504040204" pitchFamily="34" charset="-120"/>
                          <a:ea typeface="微軟正黑體" panose="020B0604030504040204" pitchFamily="34" charset="-120"/>
                        </a:rPr>
                        <a:t>5</a:t>
                      </a:r>
                      <a:r>
                        <a:rPr lang="zh-TW" sz="2000" kern="0" dirty="0">
                          <a:effectLst/>
                          <a:latin typeface="微軟正黑體" panose="020B0604030504040204" pitchFamily="34" charset="-120"/>
                          <a:ea typeface="微軟正黑體" panose="020B0604030504040204" pitchFamily="34" charset="-120"/>
                        </a:rPr>
                        <a:t>名</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algn="ctr">
                        <a:lnSpc>
                          <a:spcPts val="1800"/>
                        </a:lnSpc>
                        <a:spcAft>
                          <a:spcPts val="0"/>
                        </a:spcAft>
                      </a:pPr>
                      <a:r>
                        <a:rPr lang="zh-TW" sz="2000" kern="0" dirty="0">
                          <a:effectLst/>
                          <a:latin typeface="微軟正黑體" panose="020B0604030504040204" pitchFamily="34" charset="-120"/>
                          <a:ea typeface="微軟正黑體" panose="020B0604030504040204" pitchFamily="34" charset="-120"/>
                        </a:rPr>
                        <a:t>進步</a:t>
                      </a:r>
                      <a:r>
                        <a:rPr lang="en-US" sz="2000" kern="0" dirty="0">
                          <a:effectLst/>
                          <a:latin typeface="微軟正黑體" panose="020B0604030504040204" pitchFamily="34" charset="-120"/>
                          <a:ea typeface="微軟正黑體" panose="020B0604030504040204" pitchFamily="34" charset="-120"/>
                        </a:rPr>
                        <a:t>5</a:t>
                      </a:r>
                      <a:r>
                        <a:rPr lang="zh-TW" sz="2000" kern="0" dirty="0">
                          <a:effectLst/>
                          <a:latin typeface="微軟正黑體" panose="020B0604030504040204" pitchFamily="34" charset="-120"/>
                          <a:ea typeface="微軟正黑體" panose="020B0604030504040204" pitchFamily="34" charset="-120"/>
                        </a:rPr>
                        <a:t>分</a:t>
                      </a:r>
                      <a:endParaRPr lang="zh-TW" sz="2000" b="0" kern="100" dirty="0">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Lato Light"/>
                        </a:defRPr>
                      </a:lvl1pPr>
                      <a:lvl2pPr marL="457200" algn="l" defTabSz="914400" rtl="0" eaLnBrk="1" latinLnBrk="0" hangingPunct="1">
                        <a:defRPr sz="1800" kern="1200">
                          <a:solidFill>
                            <a:schemeClr val="tx1"/>
                          </a:solidFill>
                          <a:latin typeface="Lato Light"/>
                        </a:defRPr>
                      </a:lvl2pPr>
                      <a:lvl3pPr marL="914400" algn="l" defTabSz="914400" rtl="0" eaLnBrk="1" latinLnBrk="0" hangingPunct="1">
                        <a:defRPr sz="1800" kern="1200">
                          <a:solidFill>
                            <a:schemeClr val="tx1"/>
                          </a:solidFill>
                          <a:latin typeface="Lato Light"/>
                        </a:defRPr>
                      </a:lvl3pPr>
                      <a:lvl4pPr marL="1371600" algn="l" defTabSz="914400" rtl="0" eaLnBrk="1" latinLnBrk="0" hangingPunct="1">
                        <a:defRPr sz="1800" kern="1200">
                          <a:solidFill>
                            <a:schemeClr val="tx1"/>
                          </a:solidFill>
                          <a:latin typeface="Lato Light"/>
                        </a:defRPr>
                      </a:lvl4pPr>
                      <a:lvl5pPr marL="1828800" algn="l" defTabSz="914400" rtl="0" eaLnBrk="1" latinLnBrk="0" hangingPunct="1">
                        <a:defRPr sz="1800" kern="1200">
                          <a:solidFill>
                            <a:schemeClr val="tx1"/>
                          </a:solidFill>
                          <a:latin typeface="Lato Light"/>
                        </a:defRPr>
                      </a:lvl5pPr>
                      <a:lvl6pPr marL="2286000" algn="l" defTabSz="914400" rtl="0" eaLnBrk="1" latinLnBrk="0" hangingPunct="1">
                        <a:defRPr sz="1800" kern="1200">
                          <a:solidFill>
                            <a:schemeClr val="tx1"/>
                          </a:solidFill>
                          <a:latin typeface="Lato Light"/>
                        </a:defRPr>
                      </a:lvl6pPr>
                      <a:lvl7pPr marL="2743200" algn="l" defTabSz="914400" rtl="0" eaLnBrk="1" latinLnBrk="0" hangingPunct="1">
                        <a:defRPr sz="1800" kern="1200">
                          <a:solidFill>
                            <a:schemeClr val="tx1"/>
                          </a:solidFill>
                          <a:latin typeface="Lato Light"/>
                        </a:defRPr>
                      </a:lvl7pPr>
                      <a:lvl8pPr marL="3200400" algn="l" defTabSz="914400" rtl="0" eaLnBrk="1" latinLnBrk="0" hangingPunct="1">
                        <a:defRPr sz="1800" kern="1200">
                          <a:solidFill>
                            <a:schemeClr val="tx1"/>
                          </a:solidFill>
                          <a:latin typeface="Lato Light"/>
                        </a:defRPr>
                      </a:lvl8pPr>
                      <a:lvl9pPr marL="3657600" algn="l" defTabSz="914400" rtl="0" eaLnBrk="1" latinLnBrk="0" hangingPunct="1">
                        <a:defRPr sz="1800" kern="1200">
                          <a:solidFill>
                            <a:schemeClr val="tx1"/>
                          </a:solidFill>
                          <a:latin typeface="Lato Light"/>
                        </a:defRPr>
                      </a:lvl9pPr>
                    </a:lstStyle>
                    <a:p>
                      <a:pPr algn="ctr">
                        <a:lnSpc>
                          <a:spcPts val="1800"/>
                        </a:lnSpc>
                        <a:spcAft>
                          <a:spcPts val="0"/>
                        </a:spcAft>
                      </a:pPr>
                      <a:r>
                        <a:rPr lang="en-US" sz="2000" kern="0" dirty="0">
                          <a:solidFill>
                            <a:srgbClr val="FF0000"/>
                          </a:solidFill>
                          <a:effectLst/>
                          <a:latin typeface="微軟正黑體" panose="020B0604030504040204" pitchFamily="34" charset="-120"/>
                          <a:ea typeface="微軟正黑體" panose="020B0604030504040204" pitchFamily="34" charset="-120"/>
                        </a:rPr>
                        <a:t>2,000</a:t>
                      </a:r>
                      <a:r>
                        <a:rPr lang="zh-TW" sz="2000" kern="0" dirty="0">
                          <a:solidFill>
                            <a:srgbClr val="FF0000"/>
                          </a:solidFill>
                          <a:effectLst/>
                          <a:latin typeface="微軟正黑體" panose="020B0604030504040204" pitchFamily="34" charset="-120"/>
                          <a:ea typeface="微軟正黑體" panose="020B0604030504040204" pitchFamily="34" charset="-120"/>
                        </a:rPr>
                        <a:t>元</a:t>
                      </a:r>
                      <a:endParaRPr lang="zh-TW" sz="2000" b="0" kern="100" dirty="0">
                        <a:solidFill>
                          <a:srgbClr val="FF0000"/>
                        </a:solidFill>
                        <a:effectLst/>
                        <a:latin typeface="微軟正黑體" panose="020B0604030504040204" pitchFamily="34" charset="-120"/>
                        <a:ea typeface="微軟正黑體" panose="020B0604030504040204" pitchFamily="34" charset="-120"/>
                      </a:endParaRPr>
                    </a:p>
                  </a:txBody>
                  <a:tcPr marL="44528" marR="445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8651215"/>
                  </a:ext>
                </a:extLst>
              </a:tr>
            </a:tbl>
          </a:graphicData>
        </a:graphic>
      </p:graphicFrame>
      <p:sp>
        <p:nvSpPr>
          <p:cNvPr id="6" name="文字方塊 5">
            <a:extLst>
              <a:ext uri="{FF2B5EF4-FFF2-40B4-BE49-F238E27FC236}">
                <a16:creationId xmlns:a16="http://schemas.microsoft.com/office/drawing/2014/main" id="{A1B07576-19A0-43EF-84C7-182A73893159}"/>
              </a:ext>
            </a:extLst>
          </p:cNvPr>
          <p:cNvSpPr txBox="1"/>
          <p:nvPr/>
        </p:nvSpPr>
        <p:spPr>
          <a:xfrm>
            <a:off x="3385440" y="844669"/>
            <a:ext cx="6487170" cy="584775"/>
          </a:xfrm>
          <a:prstGeom prst="rect">
            <a:avLst/>
          </a:prstGeom>
          <a:noFill/>
        </p:spPr>
        <p:txBody>
          <a:bodyPr vert="horz"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srgbClr val="000000"/>
                </a:solidFill>
                <a:effectLst/>
                <a:uLnTx/>
                <a:uFillTx/>
                <a:latin typeface="華康儷中黑(P)" panose="020B0500000000000000" pitchFamily="34" charset="-120"/>
                <a:ea typeface="華康儷中黑(P)" panose="020B0500000000000000" pitchFamily="34" charset="-120"/>
                <a:cs typeface="+mn-cs"/>
              </a:rPr>
              <a:t>促使設定學習目標</a:t>
            </a:r>
            <a:r>
              <a:rPr kumimoji="0" lang="en-US" altLang="zh-TW" sz="3200" b="0" i="0" u="none" strike="noStrike" kern="1200" cap="none" spc="0" normalizeH="0" baseline="0" noProof="0" dirty="0">
                <a:ln>
                  <a:noFill/>
                </a:ln>
                <a:solidFill>
                  <a:srgbClr val="000000"/>
                </a:solidFill>
                <a:effectLst/>
                <a:uLnTx/>
                <a:uFillTx/>
                <a:latin typeface="華康儷中黑(P)" panose="020B0500000000000000" pitchFamily="34" charset="-120"/>
                <a:ea typeface="華康儷中黑(P)" panose="020B0500000000000000" pitchFamily="34" charset="-120"/>
                <a:cs typeface="+mn-cs"/>
              </a:rPr>
              <a:t>‧</a:t>
            </a:r>
            <a:r>
              <a:rPr kumimoji="0" lang="zh-TW" altLang="en-US" sz="3200" b="0" i="0" u="none" strike="noStrike" kern="1200" cap="none" spc="0" normalizeH="0" baseline="0" noProof="0" dirty="0">
                <a:ln>
                  <a:noFill/>
                </a:ln>
                <a:solidFill>
                  <a:srgbClr val="000000"/>
                </a:solidFill>
                <a:effectLst/>
                <a:uLnTx/>
                <a:uFillTx/>
                <a:latin typeface="華康儷中黑(P)" panose="020B0500000000000000" pitchFamily="34" charset="-120"/>
                <a:ea typeface="華康儷中黑(P)" panose="020B0500000000000000" pitchFamily="34" charset="-120"/>
                <a:cs typeface="+mn-cs"/>
              </a:rPr>
              <a:t>激勵學業進步</a:t>
            </a:r>
            <a:endParaRPr kumimoji="0" lang="en-US" altLang="zh-TW" sz="3200" b="0" i="0" u="none" strike="noStrike" kern="1200" cap="none" spc="0" normalizeH="0" baseline="0" noProof="0" dirty="0">
              <a:ln>
                <a:noFill/>
              </a:ln>
              <a:solidFill>
                <a:srgbClr val="000000"/>
              </a:solidFill>
              <a:effectLst/>
              <a:uLnTx/>
              <a:uFillTx/>
              <a:latin typeface="華康儷中黑(P)" panose="020B0500000000000000" pitchFamily="34" charset="-120"/>
              <a:ea typeface="華康儷中黑(P)" panose="020B0500000000000000" pitchFamily="34" charset="-120"/>
              <a:cs typeface="+mn-cs"/>
            </a:endParaRPr>
          </a:p>
        </p:txBody>
      </p:sp>
      <p:pic>
        <p:nvPicPr>
          <p:cNvPr id="7" name="圖片 6">
            <a:extLst>
              <a:ext uri="{FF2B5EF4-FFF2-40B4-BE49-F238E27FC236}">
                <a16:creationId xmlns:a16="http://schemas.microsoft.com/office/drawing/2014/main" id="{773AAA6C-5AB6-437F-B018-4121A66CC4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550" t="18351" r="1124" b="36415"/>
          <a:stretch/>
        </p:blipFill>
        <p:spPr>
          <a:xfrm>
            <a:off x="9829188" y="632163"/>
            <a:ext cx="1206283" cy="839749"/>
          </a:xfrm>
          <a:prstGeom prst="rect">
            <a:avLst/>
          </a:prstGeom>
        </p:spPr>
      </p:pic>
      <p:sp>
        <p:nvSpPr>
          <p:cNvPr id="8" name="文字方塊 7">
            <a:extLst>
              <a:ext uri="{FF2B5EF4-FFF2-40B4-BE49-F238E27FC236}">
                <a16:creationId xmlns:a16="http://schemas.microsoft.com/office/drawing/2014/main" id="{EE314C44-8AF3-454F-B9EB-466F39F107F7}"/>
              </a:ext>
            </a:extLst>
          </p:cNvPr>
          <p:cNvSpPr txBox="1"/>
          <p:nvPr/>
        </p:nvSpPr>
        <p:spPr>
          <a:xfrm>
            <a:off x="956661" y="6048198"/>
            <a:ext cx="10637576" cy="5847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a:t>
            </a: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學生當學期執行完學習計畫後，若學業成績達獎勵標準，將以獲得金額高的項次為主。</a:t>
            </a:r>
            <a:endPar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   </a:t>
            </a:r>
            <a:r>
              <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a:t>
            </a: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於</a:t>
            </a:r>
            <a:r>
              <a:rPr kumimoji="0" lang="zh-TW" altLang="en-US" sz="1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次學期</a:t>
            </a: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教務處成績確定後核發獎勵金</a:t>
            </a:r>
            <a:r>
              <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開學</a:t>
            </a:r>
            <a:r>
              <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a:t>
            </a: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週內授課教師仍可調整成績</a:t>
            </a:r>
            <a:r>
              <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學生不用提出申請</a:t>
            </a: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endPar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9" name="文字方塊 8"/>
          <p:cNvSpPr txBox="1"/>
          <p:nvPr/>
        </p:nvSpPr>
        <p:spPr>
          <a:xfrm>
            <a:off x="220849" y="185000"/>
            <a:ext cx="346601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★獎勵金標準</a:t>
            </a:r>
          </a:p>
        </p:txBody>
      </p:sp>
      <p:sp>
        <p:nvSpPr>
          <p:cNvPr id="10" name="語音泡泡: 圓角矩形 3">
            <a:extLst>
              <a:ext uri="{FF2B5EF4-FFF2-40B4-BE49-F238E27FC236}">
                <a16:creationId xmlns:a16="http://schemas.microsoft.com/office/drawing/2014/main" id="{C49A03EB-B532-469E-8F60-BAE3726C11DE}"/>
              </a:ext>
            </a:extLst>
          </p:cNvPr>
          <p:cNvSpPr/>
          <p:nvPr/>
        </p:nvSpPr>
        <p:spPr>
          <a:xfrm>
            <a:off x="9198456" y="2089113"/>
            <a:ext cx="2769426" cy="1296002"/>
          </a:xfrm>
          <a:prstGeom prst="wedgeRoundRectCallout">
            <a:avLst>
              <a:gd name="adj1" fmla="val -53079"/>
              <a:gd name="adj2" fmla="val 92802"/>
              <a:gd name="adj3" fmla="val 16667"/>
            </a:avLst>
          </a:prstGeom>
          <a:solidFill>
            <a:schemeClr val="accent3">
              <a:lumMod val="20000"/>
              <a:lumOff val="80000"/>
            </a:schemeClr>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en-US" altLang="zh-TW" sz="16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16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符合</a:t>
            </a:r>
            <a:r>
              <a:rPr kumimoji="0" lang="en-US" altLang="zh-TW" sz="16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1</a:t>
            </a:r>
            <a:r>
              <a:rPr kumimoji="0" lang="zh-TW" altLang="en-US" sz="16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項就會核發獎勵</a:t>
            </a:r>
            <a:endParaRPr kumimoji="0" lang="en-US" altLang="zh-TW" sz="16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16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若符合多項</a:t>
            </a: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，將以獲得金額高的項次為主。</a:t>
            </a:r>
            <a:endPar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endParaRPr>
          </a:p>
        </p:txBody>
      </p:sp>
    </p:spTree>
    <p:extLst>
      <p:ext uri="{BB962C8B-B14F-4D97-AF65-F5344CB8AC3E}">
        <p14:creationId xmlns:p14="http://schemas.microsoft.com/office/powerpoint/2010/main" val="2713080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B2807EB-999B-4E08-ADA2-86AD544BC2C9}"/>
              </a:ext>
            </a:extLst>
          </p:cNvPr>
          <p:cNvSpPr/>
          <p:nvPr/>
        </p:nvSpPr>
        <p:spPr>
          <a:xfrm>
            <a:off x="1701394" y="1039155"/>
            <a:ext cx="9290615" cy="1804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Pct val="100000"/>
              <a:buFontTx/>
              <a:buNone/>
              <a:tabLst/>
              <a:defRPr/>
            </a:pPr>
            <a:r>
              <a:rPr kumimoji="0" lang="zh-TW" altLang="en-US"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目標</a:t>
            </a:r>
            <a:endParaRPr kumimoji="0" lang="en-US" altLang="zh-TW" sz="24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285750" marR="0" lvl="0" indent="-285750" algn="just" defTabSz="914400"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0" lang="zh-TW" altLang="en-US"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學生自我設立目標</a:t>
            </a:r>
            <a:endParaRPr kumimoji="0" lang="en-US" altLang="zh-TW"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just" defTabSz="914400" rtl="0" eaLnBrk="1" fontAlgn="auto" latinLnBrk="0" hangingPunct="1">
              <a:lnSpc>
                <a:spcPct val="150000"/>
              </a:lnSpc>
              <a:spcBef>
                <a:spcPts val="0"/>
              </a:spcBef>
              <a:spcAft>
                <a:spcPts val="0"/>
              </a:spcAft>
              <a:buClrTx/>
              <a:buSzPts val="1200"/>
              <a:buFontTx/>
              <a:buNone/>
              <a:tabLst/>
              <a:defRPr/>
            </a:pPr>
            <a:r>
              <a:rPr kumimoji="0" lang="zh-TW" altLang="en-US"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範例：</a:t>
            </a: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285750" marR="0" lvl="0" indent="-285750" algn="just" defTabSz="914400"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0" lang="zh-TW" altLang="zh-TW"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這學期平均成績進步至少</a:t>
            </a:r>
            <a:r>
              <a:rPr kumimoji="0" lang="en-US" altLang="zh-TW"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10</a:t>
            </a:r>
            <a:r>
              <a:rPr kumimoji="0" lang="zh-TW" altLang="zh-TW"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分</a:t>
            </a:r>
            <a:endParaRPr kumimoji="0" lang="en-US" altLang="zh-TW"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285750" marR="0" lvl="0" indent="-285750" algn="just" defTabSz="914400"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0" lang="zh-TW" altLang="en-US"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這學期名次至少進步</a:t>
            </a:r>
            <a:r>
              <a:rPr kumimoji="0" lang="en-US" altLang="zh-TW"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5</a:t>
            </a:r>
            <a:r>
              <a:rPr kumimoji="0" lang="zh-TW" altLang="en-US"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名</a:t>
            </a:r>
            <a:endParaRPr kumimoji="0" lang="zh-TW" altLang="zh-TW"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5" name="矩形 4">
            <a:extLst>
              <a:ext uri="{FF2B5EF4-FFF2-40B4-BE49-F238E27FC236}">
                <a16:creationId xmlns:a16="http://schemas.microsoft.com/office/drawing/2014/main" id="{F6BE17C7-69E2-4449-B8C2-CB8603A17A24}"/>
              </a:ext>
            </a:extLst>
          </p:cNvPr>
          <p:cNvSpPr/>
          <p:nvPr/>
        </p:nvSpPr>
        <p:spPr>
          <a:xfrm>
            <a:off x="1701394" y="3138211"/>
            <a:ext cx="9299276" cy="3017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學習活動規劃與希望補助金額</a:t>
            </a: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TW" altLang="en-US"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學生給予活動規劃書及希望補助額度</a:t>
            </a:r>
            <a:endParaRPr kumimoji="0" lang="en-US" altLang="zh-TW"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範例：</a:t>
            </a: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sng"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購買專業書籍須要有購買憑證</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graphicFrame>
        <p:nvGraphicFramePr>
          <p:cNvPr id="6" name="表格 5">
            <a:extLst>
              <a:ext uri="{FF2B5EF4-FFF2-40B4-BE49-F238E27FC236}">
                <a16:creationId xmlns:a16="http://schemas.microsoft.com/office/drawing/2014/main" id="{EBDE9258-1665-4F0E-8ED2-05123C158E24}"/>
              </a:ext>
            </a:extLst>
          </p:cNvPr>
          <p:cNvGraphicFramePr>
            <a:graphicFrameLocks noGrp="1"/>
          </p:cNvGraphicFramePr>
          <p:nvPr/>
        </p:nvGraphicFramePr>
        <p:xfrm>
          <a:off x="2777192" y="4057429"/>
          <a:ext cx="8127999" cy="1609179"/>
        </p:xfrm>
        <a:graphic>
          <a:graphicData uri="http://schemas.openxmlformats.org/drawingml/2006/table">
            <a:tbl>
              <a:tblPr firstRow="1" bandRow="1">
                <a:tableStyleId>{22838BEF-8BB2-4498-84A7-C5851F593DF1}</a:tableStyleId>
              </a:tblPr>
              <a:tblGrid>
                <a:gridCol w="2709333">
                  <a:extLst>
                    <a:ext uri="{9D8B030D-6E8A-4147-A177-3AD203B41FA5}">
                      <a16:colId xmlns:a16="http://schemas.microsoft.com/office/drawing/2014/main" val="3936517263"/>
                    </a:ext>
                  </a:extLst>
                </a:gridCol>
                <a:gridCol w="2709333">
                  <a:extLst>
                    <a:ext uri="{9D8B030D-6E8A-4147-A177-3AD203B41FA5}">
                      <a16:colId xmlns:a16="http://schemas.microsoft.com/office/drawing/2014/main" val="4160961442"/>
                    </a:ext>
                  </a:extLst>
                </a:gridCol>
                <a:gridCol w="2709333">
                  <a:extLst>
                    <a:ext uri="{9D8B030D-6E8A-4147-A177-3AD203B41FA5}">
                      <a16:colId xmlns:a16="http://schemas.microsoft.com/office/drawing/2014/main" val="2924573538"/>
                    </a:ext>
                  </a:extLst>
                </a:gridCol>
              </a:tblGrid>
              <a:tr h="496659">
                <a:tc>
                  <a:txBody>
                    <a:bodyPr/>
                    <a:lstStyle/>
                    <a:p>
                      <a:pPr algn="ctr"/>
                      <a:r>
                        <a:rPr lang="zh-TW" altLang="en-US" dirty="0">
                          <a:latin typeface="微軟正黑體" panose="020B0604030504040204" pitchFamily="34" charset="-120"/>
                          <a:ea typeface="微軟正黑體" panose="020B0604030504040204" pitchFamily="34" charset="-120"/>
                        </a:rPr>
                        <a:t>活動規劃</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希望補助金項目</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金額</a:t>
                      </a:r>
                    </a:p>
                  </a:txBody>
                  <a:tcPr anchor="ctr"/>
                </a:tc>
                <a:extLst>
                  <a:ext uri="{0D108BD9-81ED-4DB2-BD59-A6C34878D82A}">
                    <a16:rowId xmlns:a16="http://schemas.microsoft.com/office/drawing/2014/main" val="1081117821"/>
                  </a:ext>
                </a:extLst>
              </a:tr>
              <a:tr h="370840">
                <a:tc>
                  <a:txBody>
                    <a:bodyPr/>
                    <a:lstStyle/>
                    <a:p>
                      <a:pPr algn="l"/>
                      <a:r>
                        <a:rPr lang="zh-TW" altLang="en-US"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dirty="0">
                          <a:latin typeface="微軟正黑體" panose="020B0604030504040204" pitchFamily="34" charset="-120"/>
                          <a:ea typeface="微軟正黑體" panose="020B0604030504040204" pitchFamily="34" charset="-120"/>
                        </a:rPr>
                        <a:t>動物保健工作坊 </a:t>
                      </a:r>
                    </a:p>
                  </a:txBody>
                  <a:tcPr anchor="ctr"/>
                </a:tc>
                <a:tc>
                  <a:txBody>
                    <a:bodyPr/>
                    <a:lstStyle/>
                    <a:p>
                      <a:pPr algn="l"/>
                      <a:r>
                        <a:rPr lang="zh-TW" altLang="en-US" dirty="0">
                          <a:latin typeface="微軟正黑體" panose="020B0604030504040204" pitchFamily="34" charset="-120"/>
                          <a:ea typeface="微軟正黑體" panose="020B0604030504040204" pitchFamily="34" charset="-120"/>
                        </a:rPr>
                        <a:t>生活補助費用</a:t>
                      </a: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1,500</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33769502"/>
                  </a:ext>
                </a:extLst>
              </a:tr>
              <a:tr h="370840">
                <a:tc>
                  <a:txBody>
                    <a:bodyPr/>
                    <a:lstStyle/>
                    <a:p>
                      <a:pPr algn="l"/>
                      <a:r>
                        <a:rPr lang="zh-TW" altLang="en-US" dirty="0">
                          <a:latin typeface="微軟正黑體" panose="020B0604030504040204" pitchFamily="34" charset="-120"/>
                          <a:ea typeface="微軟正黑體" panose="020B0604030504040204" pitchFamily="34" charset="-120"/>
                          <a:sym typeface="Wingdings 2" panose="05020102010507070707" pitchFamily="18" charset="2"/>
                        </a:rPr>
                        <a:t>參加英文衝刺班</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dirty="0">
                          <a:latin typeface="微軟正黑體" panose="020B0604030504040204" pitchFamily="34" charset="-120"/>
                          <a:ea typeface="微軟正黑體" panose="020B0604030504040204" pitchFamily="34" charset="-120"/>
                        </a:rPr>
                        <a:t>購買專業書籍</a:t>
                      </a: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2,000</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94215500"/>
                  </a:ext>
                </a:extLst>
              </a:tr>
              <a:tr h="370840">
                <a:tc gridSpan="2">
                  <a:txBody>
                    <a:bodyPr/>
                    <a:lstStyle/>
                    <a:p>
                      <a:pPr algn="ctr"/>
                      <a:r>
                        <a:rPr lang="zh-TW" altLang="en-US" dirty="0">
                          <a:latin typeface="微軟正黑體" panose="020B0604030504040204" pitchFamily="34" charset="-120"/>
                          <a:ea typeface="微軟正黑體" panose="020B0604030504040204" pitchFamily="34" charset="-120"/>
                        </a:rPr>
                        <a:t>總計</a:t>
                      </a:r>
                    </a:p>
                  </a:txBody>
                  <a:tcPr anchor="ctr"/>
                </a:tc>
                <a:tc hMerge="1">
                  <a:txBody>
                    <a:bodyPr/>
                    <a:lstStyle/>
                    <a:p>
                      <a:endParaRPr lang="zh-TW" altLang="en-US" dirty="0"/>
                    </a:p>
                  </a:txBody>
                  <a:tcPr/>
                </a:tc>
                <a:tc>
                  <a:txBody>
                    <a:bodyPr/>
                    <a:lstStyle/>
                    <a:p>
                      <a:pPr algn="ctr"/>
                      <a:r>
                        <a:rPr lang="en-US" altLang="zh-TW" dirty="0">
                          <a:latin typeface="微軟正黑體" panose="020B0604030504040204" pitchFamily="34" charset="-120"/>
                          <a:ea typeface="微軟正黑體" panose="020B0604030504040204" pitchFamily="34" charset="-120"/>
                        </a:rPr>
                        <a:t>3,500</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578452563"/>
                  </a:ext>
                </a:extLst>
              </a:tr>
            </a:tbl>
          </a:graphicData>
        </a:graphic>
      </p:graphicFrame>
      <p:pic>
        <p:nvPicPr>
          <p:cNvPr id="7" name="Picture 2" descr="教科書を一緒に読む学生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504" y="0"/>
            <a:ext cx="2751512" cy="232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6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5ECAE3C-D941-4F80-86C2-8ED11A148247}"/>
              </a:ext>
            </a:extLst>
          </p:cNvPr>
          <p:cNvSpPr/>
          <p:nvPr/>
        </p:nvSpPr>
        <p:spPr>
          <a:xfrm>
            <a:off x="1725491" y="1399477"/>
            <a:ext cx="9419819" cy="4227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Pct val="100000"/>
              <a:buFontTx/>
              <a:buNone/>
              <a:tabLst/>
              <a:defRPr/>
            </a:pPr>
            <a:r>
              <a:rPr kumimoji="0" lang="zh-TW" altLang="en-US"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期程規劃</a:t>
            </a: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自我學習規劃內容</a:t>
            </a:r>
            <a:r>
              <a:rPr kumimoji="0" lang="en-US" altLang="zh-TW"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填執行的月份即可，未必每月份都需填寫，若該月沒有規劃可以填「</a:t>
            </a:r>
            <a:r>
              <a:rPr kumimoji="0" lang="en-US" altLang="zh-TW"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0</a:t>
            </a:r>
            <a:r>
              <a:rPr kumimoji="0" lang="zh-TW" altLang="en-US"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en-US" altLang="zh-TW"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範例</a:t>
            </a:r>
            <a:r>
              <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p:txBody>
      </p:sp>
      <p:graphicFrame>
        <p:nvGraphicFramePr>
          <p:cNvPr id="5" name="表格 4">
            <a:extLst>
              <a:ext uri="{FF2B5EF4-FFF2-40B4-BE49-F238E27FC236}">
                <a16:creationId xmlns:a16="http://schemas.microsoft.com/office/drawing/2014/main" id="{C23703BF-58C2-4F1F-AF05-8ED8DAFC9C26}"/>
              </a:ext>
            </a:extLst>
          </p:cNvPr>
          <p:cNvGraphicFramePr>
            <a:graphicFrameLocks noGrp="1"/>
          </p:cNvGraphicFramePr>
          <p:nvPr/>
        </p:nvGraphicFramePr>
        <p:xfrm>
          <a:off x="2371401" y="2862923"/>
          <a:ext cx="8127999" cy="2592000"/>
        </p:xfrm>
        <a:graphic>
          <a:graphicData uri="http://schemas.openxmlformats.org/drawingml/2006/table">
            <a:tbl>
              <a:tblPr firstRow="1" bandRow="1">
                <a:tableStyleId>{22838BEF-8BB2-4498-84A7-C5851F593DF1}</a:tableStyleId>
              </a:tblPr>
              <a:tblGrid>
                <a:gridCol w="1264211">
                  <a:extLst>
                    <a:ext uri="{9D8B030D-6E8A-4147-A177-3AD203B41FA5}">
                      <a16:colId xmlns:a16="http://schemas.microsoft.com/office/drawing/2014/main" val="3936517263"/>
                    </a:ext>
                  </a:extLst>
                </a:gridCol>
                <a:gridCol w="6863788">
                  <a:extLst>
                    <a:ext uri="{9D8B030D-6E8A-4147-A177-3AD203B41FA5}">
                      <a16:colId xmlns:a16="http://schemas.microsoft.com/office/drawing/2014/main" val="4160961442"/>
                    </a:ext>
                  </a:extLst>
                </a:gridCol>
              </a:tblGrid>
              <a:tr h="648000">
                <a:tc>
                  <a:txBody>
                    <a:bodyPr/>
                    <a:lstStyle/>
                    <a:p>
                      <a:pPr algn="ctr"/>
                      <a:r>
                        <a:rPr lang="zh-TW" altLang="en-US" sz="2400" dirty="0">
                          <a:latin typeface="微軟正黑體" panose="020B0604030504040204" pitchFamily="34" charset="-120"/>
                          <a:ea typeface="微軟正黑體" panose="020B0604030504040204" pitchFamily="34" charset="-120"/>
                        </a:rPr>
                        <a:t>月份</a:t>
                      </a:r>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rPr>
                        <a:t>期程規劃</a:t>
                      </a:r>
                    </a:p>
                  </a:txBody>
                  <a:tcPr anchor="ctr"/>
                </a:tc>
                <a:extLst>
                  <a:ext uri="{0D108BD9-81ED-4DB2-BD59-A6C34878D82A}">
                    <a16:rowId xmlns:a16="http://schemas.microsoft.com/office/drawing/2014/main" val="1081117821"/>
                  </a:ext>
                </a:extLst>
              </a:tr>
              <a:tr h="648000">
                <a:tc>
                  <a:txBody>
                    <a:bodyPr/>
                    <a:lstStyle/>
                    <a:p>
                      <a:pPr algn="ct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月</a:t>
                      </a:r>
                    </a:p>
                  </a:txBody>
                  <a:tcPr anchor="ctr"/>
                </a:tc>
                <a:tc>
                  <a:txBody>
                    <a:bodyPr/>
                    <a:lstStyle/>
                    <a:p>
                      <a:pPr algn="l"/>
                      <a:r>
                        <a:rPr lang="zh-TW" altLang="en-US" dirty="0">
                          <a:latin typeface="微軟正黑體" panose="020B0604030504040204" pitchFamily="34" charset="-120"/>
                          <a:ea typeface="微軟正黑體" panose="020B0604030504040204" pitchFamily="34" charset="-120"/>
                        </a:rPr>
                        <a:t>參與動物保健工作坊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小時、與同學一起讀書</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小時</a:t>
                      </a:r>
                    </a:p>
                  </a:txBody>
                  <a:tcPr anchor="ctr"/>
                </a:tc>
                <a:extLst>
                  <a:ext uri="{0D108BD9-81ED-4DB2-BD59-A6C34878D82A}">
                    <a16:rowId xmlns:a16="http://schemas.microsoft.com/office/drawing/2014/main" val="133769502"/>
                  </a:ext>
                </a:extLst>
              </a:tr>
              <a:tr h="648000">
                <a:tc>
                  <a:txBody>
                    <a:bodyPr/>
                    <a:lstStyle/>
                    <a:p>
                      <a:pPr algn="ct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月</a:t>
                      </a:r>
                    </a:p>
                  </a:txBody>
                  <a:tcPr anchor="ctr"/>
                </a:tc>
                <a:tc>
                  <a:txBody>
                    <a:bodyPr/>
                    <a:lstStyle/>
                    <a:p>
                      <a:pPr algn="l"/>
                      <a:r>
                        <a:rPr lang="zh-TW" altLang="en-US" dirty="0">
                          <a:latin typeface="微軟正黑體" panose="020B0604030504040204" pitchFamily="34" charset="-120"/>
                          <a:ea typeface="微軟正黑體" panose="020B0604030504040204" pitchFamily="34" charset="-120"/>
                        </a:rPr>
                        <a:t>參與國際研討會</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小時、與同學一起讀書</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小時</a:t>
                      </a:r>
                    </a:p>
                  </a:txBody>
                  <a:tcPr anchor="ctr"/>
                </a:tc>
                <a:extLst>
                  <a:ext uri="{0D108BD9-81ED-4DB2-BD59-A6C34878D82A}">
                    <a16:rowId xmlns:a16="http://schemas.microsoft.com/office/drawing/2014/main" val="894215500"/>
                  </a:ext>
                </a:extLst>
              </a:tr>
              <a:tr h="648000">
                <a:tc>
                  <a:txBody>
                    <a:bodyPr/>
                    <a:lstStyle/>
                    <a:p>
                      <a:pPr algn="ct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老師課後輔導</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小時、與同學一起讀書</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小時</a:t>
                      </a:r>
                    </a:p>
                  </a:txBody>
                  <a:tcPr anchor="ctr"/>
                </a:tc>
                <a:extLst>
                  <a:ext uri="{0D108BD9-81ED-4DB2-BD59-A6C34878D82A}">
                    <a16:rowId xmlns:a16="http://schemas.microsoft.com/office/drawing/2014/main" val="2301066361"/>
                  </a:ext>
                </a:extLst>
              </a:tr>
            </a:tbl>
          </a:graphicData>
        </a:graphic>
      </p:graphicFrame>
    </p:spTree>
    <p:extLst>
      <p:ext uri="{BB962C8B-B14F-4D97-AF65-F5344CB8AC3E}">
        <p14:creationId xmlns:p14="http://schemas.microsoft.com/office/powerpoint/2010/main" val="213578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a:extLst>
              <a:ext uri="{FF2B5EF4-FFF2-40B4-BE49-F238E27FC236}">
                <a16:creationId xmlns:a16="http://schemas.microsoft.com/office/drawing/2014/main" id="{1DF32B70-1D37-44F8-BEE8-363DC8DDC839}"/>
              </a:ext>
            </a:extLst>
          </p:cNvPr>
          <p:cNvGraphicFramePr>
            <a:graphicFrameLocks noGrp="1"/>
          </p:cNvGraphicFramePr>
          <p:nvPr/>
        </p:nvGraphicFramePr>
        <p:xfrm>
          <a:off x="3323846" y="1151167"/>
          <a:ext cx="8635071" cy="5323049"/>
        </p:xfrm>
        <a:graphic>
          <a:graphicData uri="http://schemas.openxmlformats.org/drawingml/2006/table">
            <a:tbl>
              <a:tblPr firstRow="1" firstCol="1" bandRow="1">
                <a:tableStyleId>{5DA37D80-6434-44D0-A028-1B22A696006F}</a:tableStyleId>
              </a:tblPr>
              <a:tblGrid>
                <a:gridCol w="621959">
                  <a:extLst>
                    <a:ext uri="{9D8B030D-6E8A-4147-A177-3AD203B41FA5}">
                      <a16:colId xmlns:a16="http://schemas.microsoft.com/office/drawing/2014/main" val="2014251120"/>
                    </a:ext>
                  </a:extLst>
                </a:gridCol>
                <a:gridCol w="607055">
                  <a:extLst>
                    <a:ext uri="{9D8B030D-6E8A-4147-A177-3AD203B41FA5}">
                      <a16:colId xmlns:a16="http://schemas.microsoft.com/office/drawing/2014/main" val="734681995"/>
                    </a:ext>
                  </a:extLst>
                </a:gridCol>
                <a:gridCol w="691106">
                  <a:extLst>
                    <a:ext uri="{9D8B030D-6E8A-4147-A177-3AD203B41FA5}">
                      <a16:colId xmlns:a16="http://schemas.microsoft.com/office/drawing/2014/main" val="3999676101"/>
                    </a:ext>
                  </a:extLst>
                </a:gridCol>
                <a:gridCol w="3623647">
                  <a:extLst>
                    <a:ext uri="{9D8B030D-6E8A-4147-A177-3AD203B41FA5}">
                      <a16:colId xmlns:a16="http://schemas.microsoft.com/office/drawing/2014/main" val="3120203170"/>
                    </a:ext>
                  </a:extLst>
                </a:gridCol>
                <a:gridCol w="1522305">
                  <a:extLst>
                    <a:ext uri="{9D8B030D-6E8A-4147-A177-3AD203B41FA5}">
                      <a16:colId xmlns:a16="http://schemas.microsoft.com/office/drawing/2014/main" val="813476900"/>
                    </a:ext>
                  </a:extLst>
                </a:gridCol>
                <a:gridCol w="1568999">
                  <a:extLst>
                    <a:ext uri="{9D8B030D-6E8A-4147-A177-3AD203B41FA5}">
                      <a16:colId xmlns:a16="http://schemas.microsoft.com/office/drawing/2014/main" val="1735651456"/>
                    </a:ext>
                  </a:extLst>
                </a:gridCol>
              </a:tblGrid>
              <a:tr h="454547">
                <a:tc gridSpan="6">
                  <a:txBody>
                    <a:bodyPr/>
                    <a:lstStyle/>
                    <a:p>
                      <a:pPr algn="ctr">
                        <a:lnSpc>
                          <a:spcPts val="3000"/>
                        </a:lnSpc>
                        <a:spcAft>
                          <a:spcPts val="0"/>
                        </a:spcAft>
                      </a:pPr>
                      <a:r>
                        <a:rPr lang="zh-TW" sz="2000" kern="0" spc="100" dirty="0">
                          <a:effectLst/>
                        </a:rPr>
                        <a:t>自主學習讀書規劃</a:t>
                      </a:r>
                      <a:r>
                        <a:rPr lang="en-US" altLang="zh-TW" sz="2000" kern="1200" dirty="0">
                          <a:effectLst/>
                        </a:rPr>
                        <a:t>(</a:t>
                      </a:r>
                      <a:r>
                        <a:rPr lang="zh-TW" altLang="zh-TW" sz="2000" kern="1200" dirty="0">
                          <a:effectLst/>
                        </a:rPr>
                        <a:t>規劃</a:t>
                      </a:r>
                      <a:r>
                        <a:rPr lang="en-US" altLang="zh-TW" sz="2000" kern="1200" dirty="0">
                          <a:effectLst/>
                        </a:rPr>
                        <a:t>113.2</a:t>
                      </a:r>
                      <a:r>
                        <a:rPr lang="zh-TW" altLang="zh-TW" sz="2000" kern="1200" dirty="0">
                          <a:effectLst/>
                        </a:rPr>
                        <a:t>學期</a:t>
                      </a:r>
                      <a:r>
                        <a:rPr lang="zh-TW" altLang="zh-TW" sz="2000" kern="1200" dirty="0">
                          <a:effectLst/>
                          <a:highlight>
                            <a:srgbClr val="FFFF00"/>
                          </a:highlight>
                        </a:rPr>
                        <a:t>讀書</a:t>
                      </a:r>
                      <a:r>
                        <a:rPr lang="zh-TW" altLang="zh-TW" sz="2400" kern="1200" dirty="0">
                          <a:effectLst/>
                          <a:highlight>
                            <a:srgbClr val="FFFF00"/>
                          </a:highlight>
                        </a:rPr>
                        <a:t>總時數</a:t>
                      </a:r>
                      <a:r>
                        <a:rPr lang="en-US" altLang="zh-TW" sz="2000" kern="1200" dirty="0">
                          <a:effectLst/>
                        </a:rPr>
                        <a:t>)</a:t>
                      </a:r>
                      <a:endParaRPr lang="en-US" altLang="zh-TW" sz="20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18729" marR="18729" marT="18729" marB="18729" anchor="ctr"/>
                </a:tc>
                <a:tc hMerge="1">
                  <a:txBody>
                    <a:bodyPr/>
                    <a:lstStyle/>
                    <a:p>
                      <a:endParaRPr lang="zh-TW" altLang="en-US" sz="900" dirty="0"/>
                    </a:p>
                  </a:txBody>
                  <a:tcPr marL="47316" marR="47316" marT="23658" marB="23658">
                    <a:lnL w="12700" cap="flat" cmpd="sng" algn="ctr">
                      <a:solidFill>
                        <a:srgbClr val="808080"/>
                      </a:solidFill>
                      <a:prstDash val="solid"/>
                      <a:round/>
                      <a:headEnd type="none" w="med" len="med"/>
                      <a:tailEnd type="none" w="med" len="med"/>
                    </a:lnL>
                  </a:tcPr>
                </a:tc>
                <a:tc hMerge="1">
                  <a:txBody>
                    <a:bodyPr/>
                    <a:lstStyle/>
                    <a:p>
                      <a:endParaRPr lang="zh-TW" altLang="en-US" sz="900" dirty="0"/>
                    </a:p>
                  </a:txBody>
                  <a:tcPr marL="47316" marR="47316" marT="23658" marB="23658"/>
                </a:tc>
                <a:tc hMerge="1">
                  <a:txBody>
                    <a:bodyPr/>
                    <a:lstStyle/>
                    <a:p>
                      <a:endParaRPr lang="zh-TW" altLang="en-US" sz="900" dirty="0"/>
                    </a:p>
                  </a:txBody>
                  <a:tcPr marL="47316" marR="47316" marT="23658" marB="23658">
                    <a:lnL w="9525" cap="flat" cmpd="sng" algn="ctr">
                      <a:solidFill>
                        <a:schemeClr val="tx1">
                          <a:lumMod val="60000"/>
                          <a:lumOff val="40000"/>
                        </a:schemeClr>
                      </a:solidFill>
                      <a:prstDash val="solid"/>
                      <a:round/>
                      <a:headEnd type="none" w="med" len="med"/>
                      <a:tailEnd type="none" w="med" len="med"/>
                    </a:lnL>
                  </a:tcPr>
                </a:tc>
                <a:tc hMerge="1">
                  <a:txBody>
                    <a:bodyPr/>
                    <a:lstStyle/>
                    <a:p>
                      <a:endParaRPr lang="zh-TW" altLang="en-US" sz="900" dirty="0"/>
                    </a:p>
                  </a:txBody>
                  <a:tcPr marL="47316" marR="47316" marT="23658" marB="23658">
                    <a:lnL w="9525" cap="flat" cmpd="sng" algn="ctr">
                      <a:solidFill>
                        <a:schemeClr val="tx1">
                          <a:lumMod val="60000"/>
                          <a:lumOff val="40000"/>
                        </a:schemeClr>
                      </a:solidFill>
                      <a:prstDash val="solid"/>
                      <a:round/>
                      <a:headEnd type="none" w="med" len="med"/>
                      <a:tailEnd type="none" w="med" len="med"/>
                    </a:lnL>
                  </a:tcPr>
                </a:tc>
                <a:tc hMerge="1">
                  <a:txBody>
                    <a:bodyPr/>
                    <a:lstStyle/>
                    <a:p>
                      <a:endParaRPr lang="zh-TW" altLang="en-US" sz="900" dirty="0"/>
                    </a:p>
                  </a:txBody>
                  <a:tcPr marL="47316" marR="47316" marT="23658" marB="23658">
                    <a:lnL w="9525" cap="flat" cmpd="sng" algn="ctr">
                      <a:solidFill>
                        <a:schemeClr val="tx1">
                          <a:lumMod val="60000"/>
                          <a:lumOff val="40000"/>
                        </a:schemeClr>
                      </a:solidFill>
                      <a:prstDash val="solid"/>
                      <a:round/>
                      <a:headEnd type="none" w="med" len="med"/>
                      <a:tailEnd type="none" w="med" len="med"/>
                    </a:lnL>
                  </a:tcPr>
                </a:tc>
                <a:extLst>
                  <a:ext uri="{0D108BD9-81ED-4DB2-BD59-A6C34878D82A}">
                    <a16:rowId xmlns:a16="http://schemas.microsoft.com/office/drawing/2014/main" val="636407194"/>
                  </a:ext>
                </a:extLst>
              </a:tr>
              <a:tr h="454547">
                <a:tc gridSpan="6">
                  <a:txBody>
                    <a:bodyPr/>
                    <a:lstStyle/>
                    <a:p>
                      <a:pPr marL="0" marR="0" lvl="0" indent="0" algn="ctr" defTabSz="914217" rtl="0" eaLnBrk="1" fontAlgn="auto" latinLnBrk="0" hangingPunct="1">
                        <a:lnSpc>
                          <a:spcPts val="3000"/>
                        </a:lnSpc>
                        <a:spcBef>
                          <a:spcPts val="0"/>
                        </a:spcBef>
                        <a:spcAft>
                          <a:spcPts val="0"/>
                        </a:spcAft>
                        <a:buClrTx/>
                        <a:buSzTx/>
                        <a:buFontTx/>
                        <a:buNone/>
                        <a:tabLst/>
                        <a:defRPr/>
                      </a:pPr>
                      <a:r>
                        <a:rPr lang="zh-TW" altLang="en-US" sz="2000" kern="0" spc="100" dirty="0">
                          <a:effectLst/>
                        </a:rPr>
                        <a:t>範例</a:t>
                      </a:r>
                      <a:r>
                        <a:rPr lang="en-US" altLang="zh-TW" sz="2000" kern="0" spc="100" dirty="0">
                          <a:effectLst/>
                        </a:rPr>
                        <a:t>A</a:t>
                      </a:r>
                      <a:r>
                        <a:rPr lang="zh-TW" altLang="en-US" sz="2000" kern="0" spc="100" dirty="0">
                          <a:effectLst/>
                        </a:rPr>
                        <a:t>生：預計在</a:t>
                      </a:r>
                      <a:r>
                        <a:rPr lang="en-US" altLang="zh-TW" sz="2000" kern="0" spc="100" dirty="0">
                          <a:effectLst/>
                        </a:rPr>
                        <a:t>5</a:t>
                      </a:r>
                      <a:r>
                        <a:rPr lang="zh-TW" altLang="en-US" sz="2000" kern="0" spc="100" dirty="0">
                          <a:effectLst/>
                        </a:rPr>
                        <a:t>、</a:t>
                      </a:r>
                      <a:r>
                        <a:rPr lang="en-US" altLang="zh-TW" sz="2000" kern="0" spc="100" dirty="0">
                          <a:effectLst/>
                        </a:rPr>
                        <a:t>6</a:t>
                      </a:r>
                      <a:r>
                        <a:rPr lang="zh-TW" altLang="en-US" sz="2000" kern="0" spc="100" dirty="0">
                          <a:effectLst/>
                        </a:rPr>
                        <a:t>月強化學習，學習總時數預計</a:t>
                      </a:r>
                      <a:r>
                        <a:rPr lang="en-US" altLang="zh-TW" sz="2000" kern="0" spc="100" dirty="0">
                          <a:effectLst/>
                        </a:rPr>
                        <a:t>24</a:t>
                      </a:r>
                      <a:r>
                        <a:rPr lang="zh-TW" altLang="en-US" sz="2000" kern="0" spc="100" dirty="0">
                          <a:effectLst/>
                        </a:rPr>
                        <a:t>小時，規劃如下：</a:t>
                      </a:r>
                      <a:endParaRPr lang="zh-TW" altLang="en-US" sz="2000" b="1" kern="0" spc="100" dirty="0">
                        <a:solidFill>
                          <a:srgbClr val="FF0000"/>
                        </a:solidFill>
                        <a:effectLst/>
                        <a:latin typeface="微軟正黑體" panose="020B0604030504040204" pitchFamily="34" charset="-120"/>
                        <a:ea typeface="微軟正黑體" panose="020B0604030504040204" pitchFamily="34" charset="-120"/>
                        <a:cs typeface="+mn-cs"/>
                      </a:endParaRPr>
                    </a:p>
                  </a:txBody>
                  <a:tcPr marL="18729" marR="18729" marT="18729" marB="18729"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lnL w="9525" cap="flat" cmpd="sng" algn="ctr">
                      <a:solidFill>
                        <a:schemeClr val="tx1">
                          <a:lumMod val="60000"/>
                          <a:lumOff val="40000"/>
                        </a:schemeClr>
                      </a:solidFill>
                      <a:prstDash val="solid"/>
                      <a:round/>
                      <a:headEnd type="none" w="med" len="med"/>
                      <a:tailEnd type="none" w="med" len="med"/>
                    </a:lnL>
                  </a:tcPr>
                </a:tc>
                <a:tc hMerge="1">
                  <a:txBody>
                    <a:bodyPr/>
                    <a:lstStyle/>
                    <a:p>
                      <a:endParaRPr lang="zh-TW" altLang="en-US"/>
                    </a:p>
                  </a:txBody>
                  <a:tcPr>
                    <a:lnL w="9525" cap="flat" cmpd="sng" algn="ctr">
                      <a:solidFill>
                        <a:schemeClr val="tx1">
                          <a:lumMod val="60000"/>
                          <a:lumOff val="40000"/>
                        </a:schemeClr>
                      </a:solidFill>
                      <a:prstDash val="solid"/>
                      <a:round/>
                      <a:headEnd type="none" w="med" len="med"/>
                      <a:tailEnd type="none" w="med" len="med"/>
                    </a:lnL>
                  </a:tcPr>
                </a:tc>
                <a:tc hMerge="1">
                  <a:txBody>
                    <a:bodyPr/>
                    <a:lstStyle/>
                    <a:p>
                      <a:endParaRPr lang="zh-TW" altLang="en-US"/>
                    </a:p>
                  </a:txBody>
                  <a:tcPr>
                    <a:lnL w="9525" cap="flat" cmpd="sng" algn="ctr">
                      <a:solidFill>
                        <a:schemeClr val="tx1">
                          <a:lumMod val="60000"/>
                          <a:lumOff val="40000"/>
                        </a:schemeClr>
                      </a:solidFill>
                      <a:prstDash val="solid"/>
                      <a:round/>
                      <a:headEnd type="none" w="med" len="med"/>
                      <a:tailEnd type="none" w="med" len="med"/>
                    </a:lnL>
                  </a:tcPr>
                </a:tc>
                <a:extLst>
                  <a:ext uri="{0D108BD9-81ED-4DB2-BD59-A6C34878D82A}">
                    <a16:rowId xmlns:a16="http://schemas.microsoft.com/office/drawing/2014/main" val="490583423"/>
                  </a:ext>
                </a:extLst>
              </a:tr>
              <a:tr h="486951">
                <a:tc>
                  <a:txBody>
                    <a:bodyPr/>
                    <a:lstStyle/>
                    <a:p>
                      <a:pPr algn="ctr">
                        <a:lnSpc>
                          <a:spcPts val="1800"/>
                        </a:lnSpc>
                        <a:spcAft>
                          <a:spcPts val="0"/>
                        </a:spcAft>
                      </a:pPr>
                      <a:r>
                        <a:rPr lang="zh-TW" sz="1400" kern="100" spc="100" dirty="0">
                          <a:effectLst/>
                        </a:rPr>
                        <a:t>編號</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algn="ctr">
                        <a:lnSpc>
                          <a:spcPts val="1800"/>
                        </a:lnSpc>
                        <a:spcAft>
                          <a:spcPts val="0"/>
                        </a:spcAft>
                      </a:pPr>
                      <a:r>
                        <a:rPr lang="zh-TW" sz="1400" kern="100" spc="100" dirty="0">
                          <a:effectLst/>
                        </a:rPr>
                        <a:t>勾選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algn="ctr">
                        <a:lnSpc>
                          <a:spcPts val="1800"/>
                        </a:lnSpc>
                        <a:spcAft>
                          <a:spcPts val="0"/>
                        </a:spcAft>
                      </a:pPr>
                      <a:r>
                        <a:rPr lang="zh-TW" sz="1400" kern="100" spc="100" dirty="0">
                          <a:effectLst/>
                        </a:rPr>
                        <a:t>時數</a:t>
                      </a:r>
                      <a:endParaRPr lang="zh-TW" sz="1400" kern="100" dirty="0">
                        <a:effectLst/>
                      </a:endParaRPr>
                    </a:p>
                    <a:p>
                      <a:pPr algn="ctr">
                        <a:lnSpc>
                          <a:spcPts val="1800"/>
                        </a:lnSpc>
                        <a:spcAft>
                          <a:spcPts val="0"/>
                        </a:spcAft>
                      </a:pPr>
                      <a:r>
                        <a:rPr lang="zh-TW" sz="1400" kern="100" spc="100" dirty="0">
                          <a:effectLst/>
                        </a:rPr>
                        <a:t>規劃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algn="ctr">
                        <a:lnSpc>
                          <a:spcPts val="1800"/>
                        </a:lnSpc>
                        <a:spcAft>
                          <a:spcPts val="0"/>
                        </a:spcAft>
                      </a:pPr>
                      <a:r>
                        <a:rPr lang="zh-TW" sz="1400" kern="100" spc="100" dirty="0">
                          <a:effectLst/>
                        </a:rPr>
                        <a:t>自主學習項目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algn="ctr">
                        <a:lnSpc>
                          <a:spcPts val="1800"/>
                        </a:lnSpc>
                        <a:spcAft>
                          <a:spcPts val="0"/>
                        </a:spcAft>
                      </a:pPr>
                      <a:r>
                        <a:rPr lang="zh-TW" sz="1400" kern="100" spc="100" dirty="0">
                          <a:effectLst/>
                        </a:rPr>
                        <a:t>學習資源</a:t>
                      </a:r>
                      <a:endParaRPr lang="zh-TW" sz="1400" kern="100" dirty="0">
                        <a:effectLst/>
                      </a:endParaRPr>
                    </a:p>
                    <a:p>
                      <a:pPr algn="ctr">
                        <a:lnSpc>
                          <a:spcPts val="1800"/>
                        </a:lnSpc>
                        <a:spcAft>
                          <a:spcPts val="0"/>
                        </a:spcAft>
                      </a:pPr>
                      <a:r>
                        <a:rPr lang="zh-TW" sz="1400" kern="100" spc="100" dirty="0">
                          <a:effectLst/>
                        </a:rPr>
                        <a:t>從哪裡找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algn="ctr">
                        <a:lnSpc>
                          <a:spcPts val="1800"/>
                        </a:lnSpc>
                        <a:spcAft>
                          <a:spcPts val="0"/>
                        </a:spcAft>
                      </a:pPr>
                      <a:r>
                        <a:rPr lang="zh-TW" sz="1400" kern="100" spc="100" dirty="0">
                          <a:effectLst/>
                        </a:rPr>
                        <a:t>學習紀錄</a:t>
                      </a:r>
                      <a:r>
                        <a:rPr lang="en-US" sz="1400" kern="100" spc="100" dirty="0">
                          <a:effectLst/>
                        </a:rPr>
                        <a:t>-</a:t>
                      </a:r>
                      <a:r>
                        <a:rPr lang="zh-TW" altLang="en-US" sz="1400" kern="100" spc="100" dirty="0">
                          <a:effectLst/>
                        </a:rPr>
                        <a:t>期中與期末</a:t>
                      </a:r>
                      <a:r>
                        <a:rPr lang="zh-TW" sz="1400" kern="100" spc="100" dirty="0">
                          <a:effectLst/>
                        </a:rPr>
                        <a:t>成果報告書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extLst>
                  <a:ext uri="{0D108BD9-81ED-4DB2-BD59-A6C34878D82A}">
                    <a16:rowId xmlns:a16="http://schemas.microsoft.com/office/drawing/2014/main" val="1144556953"/>
                  </a:ext>
                </a:extLst>
              </a:tr>
              <a:tr h="680858">
                <a:tc>
                  <a:txBody>
                    <a:bodyPr/>
                    <a:lstStyle/>
                    <a:p>
                      <a:pPr algn="ctr">
                        <a:lnSpc>
                          <a:spcPts val="1800"/>
                        </a:lnSpc>
                        <a:spcAft>
                          <a:spcPts val="0"/>
                        </a:spcAft>
                      </a:pPr>
                      <a:r>
                        <a:rPr lang="en-US" sz="1400" kern="100" dirty="0">
                          <a:effectLst/>
                        </a:rPr>
                        <a:t>1</a:t>
                      </a:r>
                      <a:endParaRPr lang="zh-TW" altLang="en-US"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algn="ctr">
                        <a:lnSpc>
                          <a:spcPts val="1800"/>
                        </a:lnSpc>
                        <a:spcAft>
                          <a:spcPts val="0"/>
                        </a:spcAft>
                      </a:pPr>
                      <a:r>
                        <a:rPr lang="en-US" sz="1800" kern="100" dirty="0">
                          <a:effectLst/>
                          <a:sym typeface="Wingdings 2" panose="05020102010507070707" pitchFamily="18" charset="2"/>
                        </a:rPr>
                        <a:t></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marL="0" algn="ctr" defTabSz="914217" rtl="0" eaLnBrk="1" latinLnBrk="0" hangingPunct="1">
                        <a:lnSpc>
                          <a:spcPts val="1800"/>
                        </a:lnSpc>
                        <a:spcAft>
                          <a:spcPts val="0"/>
                        </a:spcAft>
                      </a:pPr>
                      <a:r>
                        <a:rPr lang="en-US" altLang="zh-TW" sz="1800" kern="100" dirty="0">
                          <a:effectLst/>
                        </a:rPr>
                        <a:t>6</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algn="ctr">
                        <a:lnSpc>
                          <a:spcPts val="1800"/>
                        </a:lnSpc>
                        <a:spcAft>
                          <a:spcPts val="0"/>
                        </a:spcAft>
                      </a:pPr>
                      <a:r>
                        <a:rPr lang="zh-TW" altLang="en-US" sz="1800" kern="100" dirty="0">
                          <a:effectLst/>
                        </a:rPr>
                        <a:t>實體講座</a:t>
                      </a:r>
                      <a:endParaRPr lang="zh-TW" altLang="zh-TW" sz="1800" kern="100" dirty="0">
                        <a:effectLst/>
                      </a:endParaRPr>
                    </a:p>
                    <a:p>
                      <a:pPr algn="ctr">
                        <a:lnSpc>
                          <a:spcPts val="1800"/>
                        </a:lnSpc>
                        <a:spcAft>
                          <a:spcPts val="0"/>
                        </a:spcAft>
                      </a:pPr>
                      <a:r>
                        <a:rPr lang="en-US" altLang="zh-TW" sz="1400" kern="100" dirty="0">
                          <a:effectLst/>
                        </a:rPr>
                        <a:t>(</a:t>
                      </a:r>
                      <a:r>
                        <a:rPr lang="zh-TW" altLang="en-US" sz="1400" kern="100" dirty="0">
                          <a:effectLst/>
                        </a:rPr>
                        <a:t>研習、工作坊、學術研討會</a:t>
                      </a:r>
                      <a:r>
                        <a:rPr lang="en-US" altLang="zh-TW" sz="1400" kern="100" dirty="0">
                          <a:effectLst/>
                        </a:rPr>
                        <a:t>)</a:t>
                      </a:r>
                    </a:p>
                    <a:p>
                      <a:pPr marL="0" marR="0" indent="0" algn="ctr" defTabSz="914400" rtl="0" eaLnBrk="1" fontAlgn="auto" latinLnBrk="0" hangingPunct="1">
                        <a:lnSpc>
                          <a:spcPts val="1800"/>
                        </a:lnSpc>
                        <a:spcBef>
                          <a:spcPts val="0"/>
                        </a:spcBef>
                        <a:spcAft>
                          <a:spcPts val="0"/>
                        </a:spcAft>
                        <a:buClrTx/>
                        <a:buSzTx/>
                        <a:buFontTx/>
                        <a:buNone/>
                        <a:tabLst/>
                        <a:defRPr/>
                      </a:pPr>
                      <a:r>
                        <a:rPr lang="en-US" altLang="zh-TW" sz="1400" b="1" dirty="0">
                          <a:solidFill>
                            <a:srgbClr val="FF0000"/>
                          </a:solidFill>
                          <a:latin typeface="微軟正黑體" panose="020B0604030504040204" pitchFamily="34" charset="-120"/>
                        </a:rPr>
                        <a:t>(</a:t>
                      </a:r>
                      <a:r>
                        <a:rPr lang="zh-TW" altLang="en-US" sz="1400" b="1" dirty="0">
                          <a:solidFill>
                            <a:srgbClr val="FF0000"/>
                          </a:solidFill>
                          <a:latin typeface="微軟正黑體" panose="020B0604030504040204" pitchFamily="34" charset="-120"/>
                        </a:rPr>
                        <a:t>不含</a:t>
                      </a:r>
                      <a:r>
                        <a:rPr lang="zh-TW" altLang="en-US" sz="1400" b="1">
                          <a:solidFill>
                            <a:srgbClr val="FF0000"/>
                          </a:solidFill>
                          <a:latin typeface="微軟正黑體" panose="020B0604030504040204" pitchFamily="34" charset="-120"/>
                        </a:rPr>
                        <a:t>職涯發展中心</a:t>
                      </a:r>
                      <a:r>
                        <a:rPr lang="zh-TW" altLang="en-US" sz="1400" b="1" dirty="0">
                          <a:solidFill>
                            <a:srgbClr val="FF0000"/>
                          </a:solidFill>
                          <a:latin typeface="微軟正黑體" panose="020B0604030504040204" pitchFamily="34" charset="-120"/>
                        </a:rPr>
                        <a:t>就業講座</a:t>
                      </a:r>
                      <a:r>
                        <a:rPr lang="en-US" altLang="zh-TW" sz="1400" b="1" dirty="0">
                          <a:solidFill>
                            <a:srgbClr val="FF0000"/>
                          </a:solidFill>
                          <a:latin typeface="微軟正黑體" panose="020B0604030504040204" pitchFamily="34" charset="-120"/>
                        </a:rPr>
                        <a:t>)</a:t>
                      </a:r>
                      <a:endParaRPr lang="en-US" altLang="zh-TW" sz="1400" b="1" dirty="0">
                        <a:solidFill>
                          <a:srgbClr val="FF0000"/>
                        </a:solidFill>
                        <a:latin typeface="微軟正黑體" panose="020B0604030504040204" pitchFamily="34" charset="-120"/>
                        <a:ea typeface="+mn-ea"/>
                      </a:endParaRPr>
                    </a:p>
                  </a:txBody>
                  <a:tcPr marL="35487" marR="35487" marT="0" marB="0" anchor="ctr"/>
                </a:tc>
                <a:tc>
                  <a:txBody>
                    <a:bodyPr/>
                    <a:lstStyle/>
                    <a:p>
                      <a:pPr algn="ctr">
                        <a:lnSpc>
                          <a:spcPts val="1800"/>
                        </a:lnSpc>
                        <a:spcAft>
                          <a:spcPts val="240"/>
                        </a:spcAft>
                      </a:pPr>
                      <a:r>
                        <a:rPr lang="zh-TW" altLang="en-US" sz="1400" kern="100" dirty="0">
                          <a:effectLst/>
                        </a:rPr>
                        <a:t>校內外活動</a:t>
                      </a:r>
                      <a:endParaRPr lang="zh-TW"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marL="0" algn="ctr" defTabSz="914400" rtl="0" eaLnBrk="1" latinLnBrk="0" hangingPunct="1">
                        <a:lnSpc>
                          <a:spcPts val="1800"/>
                        </a:lnSpc>
                        <a:spcAft>
                          <a:spcPts val="240"/>
                        </a:spcAft>
                      </a:pPr>
                      <a:r>
                        <a:rPr lang="zh-TW" altLang="en-US" sz="1400" kern="100" dirty="0">
                          <a:effectLst/>
                        </a:rPr>
                        <a:t>研習證明</a:t>
                      </a:r>
                      <a:endParaRPr lang="zh-TW" altLang="en-US"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extLst>
                  <a:ext uri="{0D108BD9-81ED-4DB2-BD59-A6C34878D82A}">
                    <a16:rowId xmlns:a16="http://schemas.microsoft.com/office/drawing/2014/main" val="1553975685"/>
                  </a:ext>
                </a:extLst>
              </a:tr>
              <a:tr h="680858">
                <a:tc>
                  <a:txBody>
                    <a:bodyPr/>
                    <a:lstStyle/>
                    <a:p>
                      <a:pPr algn="ctr">
                        <a:lnSpc>
                          <a:spcPts val="1800"/>
                        </a:lnSpc>
                        <a:spcAft>
                          <a:spcPts val="0"/>
                        </a:spcAft>
                      </a:pPr>
                      <a:r>
                        <a:rPr lang="en-US" altLang="zh-TW" sz="1400" kern="100" dirty="0">
                          <a:effectLst/>
                        </a:rPr>
                        <a:t>2</a:t>
                      </a:r>
                      <a:endParaRPr lang="zh-TW" altLang="en-US"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marL="0" algn="ctr" defTabSz="914217" rtl="0" eaLnBrk="1" latinLnBrk="0" hangingPunct="1">
                        <a:lnSpc>
                          <a:spcPts val="1800"/>
                        </a:lnSpc>
                        <a:spcAft>
                          <a:spcPts val="0"/>
                        </a:spcAft>
                      </a:pPr>
                      <a:r>
                        <a:rPr lang="en-US" altLang="zh-TW" sz="1800" kern="100" dirty="0">
                          <a:effectLst/>
                          <a:sym typeface="Wingdings 2" panose="05020102010507070707" pitchFamily="18" charset="2"/>
                        </a:rPr>
                        <a:t></a:t>
                      </a:r>
                      <a:endParaRPr lang="zh-TW" alt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marL="0" algn="ctr" defTabSz="914217" rtl="0" eaLnBrk="1" latinLnBrk="0" hangingPunct="1">
                        <a:lnSpc>
                          <a:spcPts val="1800"/>
                        </a:lnSpc>
                        <a:spcAft>
                          <a:spcPts val="0"/>
                        </a:spcAft>
                      </a:pPr>
                      <a:r>
                        <a:rPr lang="en-US" altLang="zh-TW" sz="1800" kern="100" dirty="0">
                          <a:effectLst/>
                        </a:rPr>
                        <a:t>10</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algn="ctr">
                        <a:lnSpc>
                          <a:spcPts val="1800"/>
                        </a:lnSpc>
                        <a:spcAft>
                          <a:spcPts val="0"/>
                        </a:spcAft>
                      </a:pPr>
                      <a:r>
                        <a:rPr lang="zh-TW" altLang="en-US" sz="1800" kern="100" dirty="0">
                          <a:effectLst/>
                        </a:rPr>
                        <a:t>線上課程</a:t>
                      </a:r>
                      <a:endParaRPr lang="zh-TW" altLang="zh-TW" sz="1800" kern="100" dirty="0">
                        <a:effectLst/>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kern="100" dirty="0">
                          <a:effectLst/>
                        </a:rPr>
                        <a:t>(</a:t>
                      </a:r>
                      <a:r>
                        <a:rPr lang="zh-TW" altLang="en-US" sz="1400" kern="100" dirty="0">
                          <a:effectLst/>
                        </a:rPr>
                        <a:t>磨課師、台灣開放式課程聯盟</a:t>
                      </a:r>
                      <a:r>
                        <a:rPr lang="en-US" altLang="zh-TW" sz="1400" kern="100" dirty="0">
                          <a:effectLst/>
                        </a:rPr>
                        <a:t>)</a:t>
                      </a:r>
                      <a:endParaRPr lang="zh-TW" altLang="zh-TW" sz="1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algn="ctr"/>
                      <a:r>
                        <a:rPr lang="zh-TW" altLang="en-US" sz="1400" kern="100" dirty="0">
                          <a:effectLst/>
                        </a:rPr>
                        <a:t>弘光創課、</a:t>
                      </a:r>
                      <a:endParaRPr lang="en-US" altLang="zh-TW" sz="1400" kern="100" dirty="0">
                        <a:effectLst/>
                      </a:endParaRPr>
                    </a:p>
                    <a:p>
                      <a:pPr algn="ctr"/>
                      <a:r>
                        <a:rPr lang="zh-TW" altLang="en-US" sz="1400" kern="100" dirty="0">
                          <a:effectLst/>
                        </a:rPr>
                        <a:t>或其他線上資源</a:t>
                      </a:r>
                      <a:endParaRPr lang="zh-TW" altLang="en-US"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marL="0" algn="ctr" defTabSz="914400" rtl="0" eaLnBrk="1" latinLnBrk="0" hangingPunct="1">
                        <a:lnSpc>
                          <a:spcPts val="1800"/>
                        </a:lnSpc>
                        <a:spcAft>
                          <a:spcPts val="240"/>
                        </a:spcAft>
                      </a:pPr>
                      <a:r>
                        <a:rPr lang="zh-TW" altLang="en-US" sz="1400" kern="100" dirty="0">
                          <a:effectLst/>
                        </a:rPr>
                        <a:t>線上修課證明</a:t>
                      </a:r>
                      <a:endParaRPr lang="zh-TW" altLang="en-US"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extLst>
                  <a:ext uri="{0D108BD9-81ED-4DB2-BD59-A6C34878D82A}">
                    <a16:rowId xmlns:a16="http://schemas.microsoft.com/office/drawing/2014/main" val="663807062"/>
                  </a:ext>
                </a:extLst>
              </a:tr>
              <a:tr h="680858">
                <a:tc>
                  <a:txBody>
                    <a:bodyPr/>
                    <a:lstStyle/>
                    <a:p>
                      <a:pPr algn="ctr">
                        <a:lnSpc>
                          <a:spcPts val="1800"/>
                        </a:lnSpc>
                        <a:spcAft>
                          <a:spcPts val="0"/>
                        </a:spcAft>
                      </a:pPr>
                      <a:r>
                        <a:rPr lang="en-US" altLang="zh-TW" sz="1400" kern="100" dirty="0">
                          <a:effectLst/>
                        </a:rPr>
                        <a:t>3</a:t>
                      </a:r>
                      <a:endParaRPr lang="zh-TW" altLang="en-US"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marL="0" algn="ctr" defTabSz="914217" rtl="0" eaLnBrk="1" latinLnBrk="0" hangingPunct="1">
                        <a:lnSpc>
                          <a:spcPts val="1800"/>
                        </a:lnSpc>
                        <a:spcAft>
                          <a:spcPts val="0"/>
                        </a:spcAft>
                      </a:pPr>
                      <a:r>
                        <a:rPr lang="en-US" altLang="zh-TW" sz="1800" kern="100" dirty="0">
                          <a:effectLst/>
                          <a:sym typeface="Wingdings 2" panose="05020102010507070707" pitchFamily="18" charset="2"/>
                        </a:rPr>
                        <a:t></a:t>
                      </a:r>
                      <a:endParaRPr lang="zh-TW" alt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marL="0" algn="ctr" defTabSz="914217" rtl="0" eaLnBrk="1" latinLnBrk="0" hangingPunct="1">
                        <a:lnSpc>
                          <a:spcPts val="1800"/>
                        </a:lnSpc>
                        <a:spcAft>
                          <a:spcPts val="0"/>
                        </a:spcAft>
                      </a:pPr>
                      <a:r>
                        <a:rPr lang="en-US" altLang="zh-TW" sz="1800" kern="100" dirty="0">
                          <a:effectLst/>
                        </a:rPr>
                        <a:t>6</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algn="ctr">
                        <a:lnSpc>
                          <a:spcPts val="1800"/>
                        </a:lnSpc>
                        <a:spcAft>
                          <a:spcPts val="0"/>
                        </a:spcAft>
                      </a:pPr>
                      <a:r>
                        <a:rPr lang="zh-TW" sz="1800" kern="100" dirty="0">
                          <a:effectLst/>
                        </a:rPr>
                        <a:t>同儕</a:t>
                      </a:r>
                      <a:r>
                        <a:rPr lang="zh-TW" altLang="en-US" sz="1800" kern="100" dirty="0">
                          <a:effectLst/>
                        </a:rPr>
                        <a:t>共學</a:t>
                      </a:r>
                      <a:endParaRPr lang="zh-TW" sz="1800" kern="100" dirty="0">
                        <a:effectLst/>
                      </a:endParaRPr>
                    </a:p>
                    <a:p>
                      <a:pPr algn="ctr">
                        <a:lnSpc>
                          <a:spcPts val="1800"/>
                        </a:lnSpc>
                        <a:spcAft>
                          <a:spcPts val="0"/>
                        </a:spcAft>
                      </a:pPr>
                      <a:r>
                        <a:rPr lang="en-US" sz="1400" kern="100" dirty="0">
                          <a:effectLst/>
                        </a:rPr>
                        <a:t> (</a:t>
                      </a:r>
                      <a:r>
                        <a:rPr lang="zh-TW" altLang="en-US" sz="1400" kern="100" dirty="0">
                          <a:effectLst/>
                        </a:rPr>
                        <a:t>小組式讀書會，至少</a:t>
                      </a:r>
                      <a:r>
                        <a:rPr lang="en-US" altLang="zh-TW" sz="1400" kern="100" dirty="0">
                          <a:effectLst/>
                        </a:rPr>
                        <a:t>2</a:t>
                      </a:r>
                      <a:r>
                        <a:rPr lang="zh-TW" altLang="en-US" sz="1400" kern="100" dirty="0">
                          <a:effectLst/>
                        </a:rPr>
                        <a:t>位以上</a:t>
                      </a:r>
                      <a:r>
                        <a:rPr lang="zh-TW" sz="1400" kern="100" dirty="0">
                          <a:effectLst/>
                        </a:rPr>
                        <a:t>同學或學長姐</a:t>
                      </a:r>
                      <a:r>
                        <a:rPr lang="en-US" altLang="zh-TW" sz="1400" kern="100" dirty="0">
                          <a:effectLst/>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marL="0" algn="ctr" defTabSz="914217" rtl="0" eaLnBrk="1" latinLnBrk="0" hangingPunct="1">
                        <a:lnSpc>
                          <a:spcPts val="1800"/>
                        </a:lnSpc>
                        <a:spcAft>
                          <a:spcPts val="240"/>
                        </a:spcAft>
                      </a:pPr>
                      <a:r>
                        <a:rPr lang="zh-TW" altLang="en-US" sz="1400" kern="100" dirty="0">
                          <a:effectLst/>
                        </a:rPr>
                        <a:t>同儕</a:t>
                      </a:r>
                      <a:endParaRPr lang="en-US" altLang="zh-TW" sz="1400" kern="100" dirty="0">
                        <a:effectLst/>
                      </a:endParaRPr>
                    </a:p>
                    <a:p>
                      <a:pPr marL="0" algn="ctr" defTabSz="914217" rtl="0" eaLnBrk="1" latinLnBrk="0" hangingPunct="1">
                        <a:lnSpc>
                          <a:spcPts val="1800"/>
                        </a:lnSpc>
                        <a:spcAft>
                          <a:spcPts val="240"/>
                        </a:spcAft>
                      </a:pPr>
                      <a:r>
                        <a:rPr lang="en-US" altLang="zh-TW" sz="1400" kern="100" dirty="0">
                          <a:effectLst/>
                        </a:rPr>
                        <a:t>(</a:t>
                      </a:r>
                      <a:r>
                        <a:rPr lang="zh-TW" altLang="en-US" sz="1400" kern="100" dirty="0">
                          <a:effectLst/>
                        </a:rPr>
                        <a:t>可找跨系同學</a:t>
                      </a:r>
                      <a:r>
                        <a:rPr lang="en-US" altLang="zh-TW" sz="1400" kern="100" dirty="0">
                          <a:effectLst/>
                        </a:rPr>
                        <a:t>)</a:t>
                      </a:r>
                      <a:endParaRPr lang="zh-TW" altLang="en-US"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marL="0" algn="ctr" defTabSz="914400" rtl="0" eaLnBrk="1" latinLnBrk="0" hangingPunct="1">
                        <a:lnSpc>
                          <a:spcPts val="1800"/>
                        </a:lnSpc>
                        <a:spcAft>
                          <a:spcPts val="240"/>
                        </a:spcAft>
                      </a:pPr>
                      <a:r>
                        <a:rPr lang="zh-TW" altLang="en-US" sz="1400" kern="100" dirty="0">
                          <a:effectLst/>
                        </a:rPr>
                        <a:t>讀書會照片</a:t>
                      </a:r>
                      <a:endParaRPr lang="zh-TW" altLang="en-US"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extLst>
                  <a:ext uri="{0D108BD9-81ED-4DB2-BD59-A6C34878D82A}">
                    <a16:rowId xmlns:a16="http://schemas.microsoft.com/office/drawing/2014/main" val="3475786927"/>
                  </a:ext>
                </a:extLst>
              </a:tr>
              <a:tr h="680858">
                <a:tc>
                  <a:txBody>
                    <a:bodyPr/>
                    <a:lstStyle/>
                    <a:p>
                      <a:pPr algn="ctr">
                        <a:lnSpc>
                          <a:spcPts val="1800"/>
                        </a:lnSpc>
                        <a:spcAft>
                          <a:spcPts val="0"/>
                        </a:spcAft>
                      </a:pPr>
                      <a:r>
                        <a:rPr lang="en-US" altLang="zh-TW" sz="1400" kern="100" dirty="0">
                          <a:effectLst/>
                        </a:rPr>
                        <a:t>4</a:t>
                      </a:r>
                      <a:endParaRPr lang="zh-TW" altLang="en-US"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marL="0" algn="ctr" defTabSz="914217" rtl="0" eaLnBrk="1" latinLnBrk="0" hangingPunct="1">
                        <a:lnSpc>
                          <a:spcPts val="1800"/>
                        </a:lnSpc>
                        <a:spcAft>
                          <a:spcPts val="0"/>
                        </a:spcAft>
                      </a:pPr>
                      <a:r>
                        <a:rPr lang="en-US" altLang="zh-TW" sz="1800" kern="100" dirty="0">
                          <a:effectLst/>
                          <a:sym typeface="Wingdings 2" panose="05020102010507070707" pitchFamily="18" charset="2"/>
                        </a:rPr>
                        <a:t></a:t>
                      </a:r>
                      <a:endParaRPr lang="zh-TW" alt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marL="0" algn="ctr" defTabSz="914217" rtl="0" eaLnBrk="1" latinLnBrk="0" hangingPunct="1">
                        <a:lnSpc>
                          <a:spcPts val="1800"/>
                        </a:lnSpc>
                        <a:spcAft>
                          <a:spcPts val="0"/>
                        </a:spcAft>
                      </a:pPr>
                      <a:r>
                        <a:rPr lang="en-US" altLang="zh-TW" sz="1800" kern="100" dirty="0">
                          <a:effectLst/>
                        </a:rPr>
                        <a:t>2</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zh-TW" altLang="en-US" sz="1800" kern="100" dirty="0">
                          <a:effectLst/>
                        </a:rPr>
                        <a:t>教師輔導</a:t>
                      </a:r>
                      <a:endParaRPr lang="zh-TW" altLang="zh-TW" sz="1800" kern="100" dirty="0">
                        <a:effectLst/>
                      </a:endParaRPr>
                    </a:p>
                    <a:p>
                      <a:pPr algn="ctr">
                        <a:lnSpc>
                          <a:spcPts val="1800"/>
                        </a:lnSpc>
                        <a:spcAft>
                          <a:spcPts val="0"/>
                        </a:spcAft>
                      </a:pPr>
                      <a:r>
                        <a:rPr lang="en-US" altLang="zh-TW" sz="1400" kern="100" dirty="0">
                          <a:effectLst/>
                        </a:rPr>
                        <a:t>(</a:t>
                      </a:r>
                      <a:r>
                        <a:rPr lang="zh-TW" altLang="en-US" sz="1400" kern="100" dirty="0">
                          <a:effectLst/>
                        </a:rPr>
                        <a:t>請系輔導老師或授課老師進行課後輔導</a:t>
                      </a:r>
                      <a:r>
                        <a:rPr lang="en-US" altLang="zh-TW" sz="1400" kern="100" dirty="0">
                          <a:effectLst/>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algn="ctr">
                        <a:lnSpc>
                          <a:spcPts val="1800"/>
                        </a:lnSpc>
                        <a:spcAft>
                          <a:spcPts val="240"/>
                        </a:spcAft>
                      </a:pPr>
                      <a:r>
                        <a:rPr lang="zh-TW" altLang="en-US" sz="1400" kern="100" dirty="0">
                          <a:effectLst/>
                        </a:rPr>
                        <a:t>校內教師</a:t>
                      </a:r>
                      <a:endParaRPr lang="zh-TW"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marL="0" algn="ctr" defTabSz="914400" rtl="0" eaLnBrk="1" latinLnBrk="0" hangingPunct="1">
                        <a:lnSpc>
                          <a:spcPts val="1800"/>
                        </a:lnSpc>
                        <a:spcAft>
                          <a:spcPts val="240"/>
                        </a:spcAft>
                      </a:pPr>
                      <a:r>
                        <a:rPr lang="zh-TW" altLang="en-US" sz="1400" kern="100" dirty="0">
                          <a:effectLst/>
                        </a:rPr>
                        <a:t>教師輔導照片</a:t>
                      </a:r>
                      <a:endParaRPr lang="zh-TW" altLang="en-US"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extLst>
                  <a:ext uri="{0D108BD9-81ED-4DB2-BD59-A6C34878D82A}">
                    <a16:rowId xmlns:a16="http://schemas.microsoft.com/office/drawing/2014/main" val="3759153171"/>
                  </a:ext>
                </a:extLst>
              </a:tr>
              <a:tr h="680858">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kern="100" dirty="0">
                          <a:effectLst/>
                        </a:rPr>
                        <a:t>5</a:t>
                      </a:r>
                      <a:endParaRPr lang="zh-TW" altLang="en-US"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kern="100" dirty="0">
                          <a:effectLst/>
                        </a:rPr>
                        <a:t>☐</a:t>
                      </a:r>
                      <a:endParaRPr lang="zh-TW"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algn="ctr">
                        <a:lnSpc>
                          <a:spcPts val="18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algn="ctr">
                        <a:lnSpc>
                          <a:spcPts val="1800"/>
                        </a:lnSpc>
                        <a:spcAft>
                          <a:spcPts val="0"/>
                        </a:spcAft>
                      </a:pPr>
                      <a:endParaRPr lang="en-US" altLang="zh-TW" sz="14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algn="ctr">
                        <a:lnSpc>
                          <a:spcPts val="1800"/>
                        </a:lnSpc>
                        <a:spcAft>
                          <a:spcPts val="240"/>
                        </a:spcAft>
                      </a:pPr>
                      <a:endParaRPr lang="zh-TW" altLang="zh-TW"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a:txBody>
                    <a:bodyPr/>
                    <a:lstStyle/>
                    <a:p>
                      <a:pPr marL="0" algn="ctr" defTabSz="914400" rtl="0" eaLnBrk="1" latinLnBrk="0" hangingPunct="1">
                        <a:lnSpc>
                          <a:spcPts val="1800"/>
                        </a:lnSpc>
                        <a:spcAft>
                          <a:spcPts val="240"/>
                        </a:spcAft>
                      </a:pPr>
                      <a:endParaRPr lang="zh-TW" altLang="en-US"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extLst>
                  <a:ext uri="{0D108BD9-81ED-4DB2-BD59-A6C34878D82A}">
                    <a16:rowId xmlns:a16="http://schemas.microsoft.com/office/drawing/2014/main" val="416266781"/>
                  </a:ext>
                </a:extLst>
              </a:tr>
              <a:tr h="522714">
                <a:tc gridSpan="6">
                  <a:txBody>
                    <a:bodyPr/>
                    <a:lstStyle/>
                    <a:p>
                      <a:pPr marL="92075" algn="ctr">
                        <a:lnSpc>
                          <a:spcPts val="1700"/>
                        </a:lnSpc>
                        <a:spcAft>
                          <a:spcPts val="120"/>
                        </a:spcAft>
                      </a:pPr>
                      <a:r>
                        <a:rPr lang="en-US" altLang="zh-TW" sz="1800" kern="100" dirty="0">
                          <a:effectLst/>
                        </a:rPr>
                        <a:t>5</a:t>
                      </a:r>
                      <a:r>
                        <a:rPr lang="zh-TW" altLang="zh-TW" sz="1800" kern="100" dirty="0">
                          <a:effectLst/>
                        </a:rPr>
                        <a:t>月</a:t>
                      </a:r>
                      <a:r>
                        <a:rPr lang="zh-TW" altLang="en-US" sz="1800" kern="100" dirty="0">
                          <a:effectLst/>
                        </a:rPr>
                        <a:t>規劃</a:t>
                      </a:r>
                      <a:r>
                        <a:rPr lang="zh-TW" altLang="zh-TW" sz="1800" kern="100" dirty="0">
                          <a:effectLst/>
                        </a:rPr>
                        <a:t> </a:t>
                      </a:r>
                      <a:r>
                        <a:rPr lang="en-US" altLang="zh-TW" sz="1800" u="sng" kern="100" dirty="0">
                          <a:effectLst/>
                        </a:rPr>
                        <a:t>14</a:t>
                      </a:r>
                      <a:r>
                        <a:rPr lang="zh-TW" altLang="zh-TW" sz="1800" kern="100" dirty="0">
                          <a:effectLst/>
                        </a:rPr>
                        <a:t>小時、</a:t>
                      </a:r>
                      <a:r>
                        <a:rPr lang="en-US" altLang="zh-TW" sz="1800" kern="100" dirty="0">
                          <a:effectLst/>
                        </a:rPr>
                        <a:t>6</a:t>
                      </a:r>
                      <a:r>
                        <a:rPr lang="zh-TW" altLang="zh-TW" sz="1800" kern="100" dirty="0">
                          <a:effectLst/>
                        </a:rPr>
                        <a:t>月</a:t>
                      </a:r>
                      <a:r>
                        <a:rPr lang="zh-TW" altLang="en-US" sz="1800" kern="100" dirty="0">
                          <a:effectLst/>
                        </a:rPr>
                        <a:t>規劃</a:t>
                      </a:r>
                      <a:r>
                        <a:rPr lang="zh-TW" altLang="zh-TW" sz="1800" kern="100" dirty="0">
                          <a:effectLst/>
                        </a:rPr>
                        <a:t> </a:t>
                      </a:r>
                      <a:r>
                        <a:rPr lang="en-US" altLang="zh-TW" sz="1800" u="sng" kern="100" dirty="0">
                          <a:effectLst/>
                        </a:rPr>
                        <a:t>10</a:t>
                      </a:r>
                      <a:r>
                        <a:rPr lang="zh-TW" altLang="zh-TW" sz="1800" kern="100" dirty="0">
                          <a:effectLst/>
                        </a:rPr>
                        <a:t>小時，合計 </a:t>
                      </a:r>
                      <a:r>
                        <a:rPr lang="en-US" altLang="zh-TW" sz="1800" u="sng" kern="100" dirty="0">
                          <a:effectLst/>
                        </a:rPr>
                        <a:t>    </a:t>
                      </a:r>
                      <a:r>
                        <a:rPr lang="en-US" altLang="zh-TW" sz="2000" u="sng" kern="100" dirty="0">
                          <a:effectLst/>
                        </a:rPr>
                        <a:t>24</a:t>
                      </a:r>
                      <a:r>
                        <a:rPr lang="en-US" altLang="zh-TW" sz="1800" u="sng" kern="100" dirty="0">
                          <a:effectLst/>
                        </a:rPr>
                        <a:t>     </a:t>
                      </a:r>
                      <a:r>
                        <a:rPr lang="en-US" altLang="zh-TW" sz="1800" kern="100" dirty="0">
                          <a:effectLst/>
                        </a:rPr>
                        <a:t> </a:t>
                      </a:r>
                      <a:r>
                        <a:rPr lang="zh-TW" altLang="zh-TW" sz="1800" kern="100" dirty="0">
                          <a:effectLst/>
                        </a:rPr>
                        <a:t>小時</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5487" marR="35487"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lnL w="9525" cap="flat" cmpd="sng" algn="ctr">
                      <a:solidFill>
                        <a:schemeClr val="tx1">
                          <a:lumMod val="60000"/>
                          <a:lumOff val="40000"/>
                        </a:schemeClr>
                      </a:solidFill>
                      <a:prstDash val="solid"/>
                      <a:round/>
                      <a:headEnd type="none" w="med" len="med"/>
                      <a:tailEnd type="none" w="med" len="med"/>
                    </a:lnL>
                    <a:lnT w="9525" cap="flat" cmpd="sng" algn="ctr">
                      <a:solidFill>
                        <a:schemeClr val="tx1">
                          <a:lumMod val="60000"/>
                          <a:lumOff val="40000"/>
                        </a:schemeClr>
                      </a:solidFill>
                      <a:prstDash val="solid"/>
                      <a:round/>
                      <a:headEnd type="none" w="med" len="med"/>
                      <a:tailEnd type="none" w="med" len="med"/>
                    </a:lnT>
                  </a:tcPr>
                </a:tc>
                <a:tc hMerge="1">
                  <a:txBody>
                    <a:bodyPr/>
                    <a:lstStyle/>
                    <a:p>
                      <a:endParaRPr lang="zh-TW" altLang="en-US"/>
                    </a:p>
                  </a:txBody>
                  <a:tcPr>
                    <a:lnL w="9525" cap="flat" cmpd="sng" algn="ctr">
                      <a:solidFill>
                        <a:schemeClr val="tx1">
                          <a:lumMod val="60000"/>
                          <a:lumOff val="40000"/>
                        </a:schemeClr>
                      </a:solidFill>
                      <a:prstDash val="solid"/>
                      <a:round/>
                      <a:headEnd type="none" w="med" len="med"/>
                      <a:tailEnd type="none" w="med" len="med"/>
                    </a:lnL>
                    <a:lnT w="9525" cap="flat" cmpd="sng" algn="ctr">
                      <a:solidFill>
                        <a:schemeClr val="tx1">
                          <a:lumMod val="60000"/>
                          <a:lumOff val="40000"/>
                        </a:schemeClr>
                      </a:solidFill>
                      <a:prstDash val="solid"/>
                      <a:round/>
                      <a:headEnd type="none" w="med" len="med"/>
                      <a:tailEnd type="none" w="med" len="med"/>
                    </a:lnT>
                  </a:tcPr>
                </a:tc>
                <a:tc hMerge="1">
                  <a:txBody>
                    <a:bodyPr/>
                    <a:lstStyle/>
                    <a:p>
                      <a:endParaRPr lang="zh-TW" altLang="en-US"/>
                    </a:p>
                  </a:txBody>
                  <a:tcPr>
                    <a:lnL w="9525" cap="flat" cmpd="sng" algn="ctr">
                      <a:solidFill>
                        <a:schemeClr val="tx1">
                          <a:lumMod val="60000"/>
                          <a:lumOff val="40000"/>
                        </a:schemeClr>
                      </a:solidFill>
                      <a:prstDash val="solid"/>
                      <a:round/>
                      <a:headEnd type="none" w="med" len="med"/>
                      <a:tailEnd type="none" w="med" len="med"/>
                    </a:lnL>
                    <a:lnT w="9525" cap="flat" cmpd="sng" algn="ctr">
                      <a:solidFill>
                        <a:schemeClr val="tx1">
                          <a:lumMod val="60000"/>
                          <a:lumOff val="40000"/>
                        </a:schemeClr>
                      </a:solidFill>
                      <a:prstDash val="solid"/>
                      <a:round/>
                      <a:headEnd type="none" w="med" len="med"/>
                      <a:tailEnd type="none" w="med" len="med"/>
                    </a:lnT>
                  </a:tcPr>
                </a:tc>
                <a:extLst>
                  <a:ext uri="{0D108BD9-81ED-4DB2-BD59-A6C34878D82A}">
                    <a16:rowId xmlns:a16="http://schemas.microsoft.com/office/drawing/2014/main" val="4270755721"/>
                  </a:ext>
                </a:extLst>
              </a:tr>
            </a:tbl>
          </a:graphicData>
        </a:graphic>
      </p:graphicFrame>
      <p:sp>
        <p:nvSpPr>
          <p:cNvPr id="11" name="文字方塊 10">
            <a:extLst>
              <a:ext uri="{FF2B5EF4-FFF2-40B4-BE49-F238E27FC236}">
                <a16:creationId xmlns:a16="http://schemas.microsoft.com/office/drawing/2014/main" id="{67D70705-FA78-4CF4-9611-8EC4249C8864}"/>
              </a:ext>
            </a:extLst>
          </p:cNvPr>
          <p:cNvSpPr txBox="1"/>
          <p:nvPr/>
        </p:nvSpPr>
        <p:spPr>
          <a:xfrm>
            <a:off x="6351741" y="467263"/>
            <a:ext cx="3129169" cy="5847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srgbClr val="000000"/>
                </a:solidFill>
                <a:effectLst/>
                <a:uLnTx/>
                <a:uFillTx/>
                <a:latin typeface="華康儷中黑(P)" panose="020B0500000000000000" pitchFamily="34" charset="-120"/>
                <a:ea typeface="華康儷中黑(P)" panose="020B0500000000000000" pitchFamily="34" charset="-120"/>
                <a:cs typeface="+mn-cs"/>
              </a:rPr>
              <a:t>自主學習規劃表</a:t>
            </a:r>
            <a:endParaRPr kumimoji="0" lang="en-US" altLang="zh-TW" sz="3200" b="0" i="0" u="none" strike="noStrike" kern="1200" cap="none" spc="0" normalizeH="0" baseline="0" noProof="0" dirty="0">
              <a:ln>
                <a:noFill/>
              </a:ln>
              <a:solidFill>
                <a:srgbClr val="000000"/>
              </a:solidFill>
              <a:effectLst/>
              <a:uLnTx/>
              <a:uFillTx/>
              <a:latin typeface="華康儷中黑(P)" panose="020B0500000000000000" pitchFamily="34" charset="-120"/>
              <a:ea typeface="華康儷中黑(P)" panose="020B0500000000000000" pitchFamily="34" charset="-120"/>
              <a:cs typeface="+mn-cs"/>
            </a:endParaRPr>
          </a:p>
        </p:txBody>
      </p:sp>
      <p:sp>
        <p:nvSpPr>
          <p:cNvPr id="12" name="文字方塊 11">
            <a:extLst>
              <a:ext uri="{FF2B5EF4-FFF2-40B4-BE49-F238E27FC236}">
                <a16:creationId xmlns:a16="http://schemas.microsoft.com/office/drawing/2014/main" id="{378B220D-B87F-404E-A987-2AC2A1D5E381}"/>
              </a:ext>
            </a:extLst>
          </p:cNvPr>
          <p:cNvSpPr txBox="1"/>
          <p:nvPr/>
        </p:nvSpPr>
        <p:spPr>
          <a:xfrm>
            <a:off x="321659" y="1660314"/>
            <a:ext cx="2794403" cy="1384995"/>
          </a:xfrm>
          <a:prstGeom prst="rect">
            <a:avLst/>
          </a:prstGeom>
          <a:solidFill>
            <a:srgbClr val="FFCC99"/>
          </a:solid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srgbClr val="002060"/>
                </a:solidFill>
                <a:effectLst/>
                <a:uLnTx/>
                <a:uFillTx/>
                <a:latin typeface="華康儷中黑(P)" panose="020B0500000000000000" pitchFamily="34" charset="-120"/>
                <a:ea typeface="華康儷中黑(P)" panose="020B0500000000000000" pitchFamily="34" charset="-120"/>
                <a:cs typeface="+mn-cs"/>
              </a:rPr>
              <a:t>學生依需求規劃學習項目，以強化學習成效！</a:t>
            </a:r>
            <a:endParaRPr kumimoji="0" lang="en-US" altLang="zh-TW" sz="2800" b="0" i="0" u="none" strike="noStrike" kern="1200" cap="none" spc="0" normalizeH="0" baseline="0" noProof="0" dirty="0">
              <a:ln>
                <a:noFill/>
              </a:ln>
              <a:solidFill>
                <a:srgbClr val="002060"/>
              </a:solidFill>
              <a:effectLst/>
              <a:uLnTx/>
              <a:uFillTx/>
              <a:latin typeface="華康儷中黑(P)" panose="020B0500000000000000" pitchFamily="34" charset="-120"/>
              <a:ea typeface="華康儷中黑(P)" panose="020B0500000000000000" pitchFamily="34" charset="-120"/>
              <a:cs typeface="+mn-cs"/>
            </a:endParaRPr>
          </a:p>
        </p:txBody>
      </p:sp>
      <p:sp>
        <p:nvSpPr>
          <p:cNvPr id="13" name="文字方塊 12">
            <a:extLst>
              <a:ext uri="{FF2B5EF4-FFF2-40B4-BE49-F238E27FC236}">
                <a16:creationId xmlns:a16="http://schemas.microsoft.com/office/drawing/2014/main" id="{36516AD4-7DE9-484A-B47A-22A6466F3125}"/>
              </a:ext>
            </a:extLst>
          </p:cNvPr>
          <p:cNvSpPr txBox="1"/>
          <p:nvPr/>
        </p:nvSpPr>
        <p:spPr>
          <a:xfrm>
            <a:off x="394634" y="3812692"/>
            <a:ext cx="2648452" cy="2031325"/>
          </a:xfrm>
          <a:prstGeom prst="rect">
            <a:avLst/>
          </a:prstGeom>
          <a:solidFill>
            <a:srgbClr val="FFFF9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rPr>
              <a:t>規劃項目包含：</a:t>
            </a:r>
            <a:endParaRPr kumimoji="0" lang="en-US" altLang="zh-TW" sz="18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rPr>
              <a:t>實體講座</a:t>
            </a:r>
            <a:endParaRPr kumimoji="0" lang="en-US" altLang="zh-TW" sz="18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sng"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sng"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不含職涯發展中心就業講座</a:t>
            </a:r>
            <a:r>
              <a:rPr kumimoji="0" lang="en-US" altLang="zh-TW" sz="1800" b="1" i="0" u="sng"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endParaRPr kumimoji="0" lang="en-US" altLang="zh-TW" sz="1800" b="1" i="0" u="sng"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rPr>
              <a:t>線上課程</a:t>
            </a:r>
            <a:endParaRPr kumimoji="0" lang="en-US" altLang="zh-TW" sz="18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rPr>
              <a:t>同儕共學</a:t>
            </a:r>
            <a:endParaRPr kumimoji="0" lang="en-US" altLang="zh-TW" sz="18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rPr>
              <a:t>教師輔導</a:t>
            </a:r>
            <a:endParaRPr kumimoji="0" lang="en-US" altLang="zh-TW" sz="18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endParaRPr>
          </a:p>
        </p:txBody>
      </p:sp>
      <p:sp>
        <p:nvSpPr>
          <p:cNvPr id="14" name="文字方塊 13"/>
          <p:cNvSpPr txBox="1"/>
          <p:nvPr/>
        </p:nvSpPr>
        <p:spPr>
          <a:xfrm>
            <a:off x="220849" y="185000"/>
            <a:ext cx="244169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執行規劃</a:t>
            </a:r>
          </a:p>
        </p:txBody>
      </p:sp>
    </p:spTree>
    <p:extLst>
      <p:ext uri="{BB962C8B-B14F-4D97-AF65-F5344CB8AC3E}">
        <p14:creationId xmlns:p14="http://schemas.microsoft.com/office/powerpoint/2010/main" val="254915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31136" y="2834640"/>
            <a:ext cx="7729728" cy="1188720"/>
          </a:xfrm>
        </p:spPr>
        <p:txBody>
          <a:bodyPr>
            <a:normAutofit/>
          </a:bodyPr>
          <a:lstStyle/>
          <a:p>
            <a:r>
              <a:rPr lang="zh-TW" altLang="en-US" sz="6000" dirty="0"/>
              <a:t>專業證照</a:t>
            </a:r>
          </a:p>
        </p:txBody>
      </p:sp>
      <p:sp>
        <p:nvSpPr>
          <p:cNvPr id="3" name="矩形 2"/>
          <p:cNvSpPr/>
          <p:nvPr/>
        </p:nvSpPr>
        <p:spPr>
          <a:xfrm>
            <a:off x="4254630" y="4083919"/>
            <a:ext cx="376289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hlinkClick r:id="rId2"/>
              </a:rPr>
              <a:t>https://</a:t>
            </a:r>
            <a:r>
              <a:rPr kumimoji="0" lang="en-US" altLang="zh-TW" sz="1800" b="0" i="0" u="none" strike="noStrike" kern="1200" cap="none" spc="0" normalizeH="0" baseline="0" noProof="0" dirty="0" err="1">
                <a:ln>
                  <a:noFill/>
                </a:ln>
                <a:solidFill>
                  <a:srgbClr val="000000"/>
                </a:solidFill>
                <a:effectLst/>
                <a:uLnTx/>
                <a:uFillTx/>
                <a:latin typeface="Gill Sans MT" panose="020B0502020104020203"/>
                <a:ea typeface="微軟正黑體" panose="020B0604030504040204" pitchFamily="34" charset="-120"/>
                <a:cs typeface="+mn-cs"/>
                <a:hlinkClick r:id="rId2"/>
              </a:rPr>
              <a:t>www.surveycake.com</a:t>
            </a:r>
            <a:r>
              <a:rPr kumimoji="0" lang="en-US" altLang="zh-TW" sz="18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hlinkClick r:id="rId2"/>
              </a:rPr>
              <a:t>/s/</a:t>
            </a:r>
            <a:r>
              <a:rPr kumimoji="0" lang="en-US" altLang="zh-TW" sz="1800" b="0" i="0" u="none" strike="noStrike" kern="1200" cap="none" spc="0" normalizeH="0" baseline="0" noProof="0" dirty="0" err="1">
                <a:ln>
                  <a:noFill/>
                </a:ln>
                <a:solidFill>
                  <a:srgbClr val="000000"/>
                </a:solidFill>
                <a:effectLst/>
                <a:uLnTx/>
                <a:uFillTx/>
                <a:latin typeface="Gill Sans MT" panose="020B0502020104020203"/>
                <a:ea typeface="微軟正黑體" panose="020B0604030504040204" pitchFamily="34" charset="-120"/>
                <a:cs typeface="+mn-cs"/>
                <a:hlinkClick r:id="rId2"/>
              </a:rPr>
              <a:t>LnwMp</a:t>
            </a:r>
            <a:endParaRPr kumimoji="0" lang="en-US" altLang="zh-TW" sz="18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endParaRPr>
          </a:p>
        </p:txBody>
      </p:sp>
    </p:spTree>
    <p:extLst>
      <p:ext uri="{BB962C8B-B14F-4D97-AF65-F5344CB8AC3E}">
        <p14:creationId xmlns:p14="http://schemas.microsoft.com/office/powerpoint/2010/main" val="3583302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46C16ED1-D627-4D48-8739-F89667F01B1A}"/>
              </a:ext>
            </a:extLst>
          </p:cNvPr>
          <p:cNvGraphicFramePr>
            <a:graphicFrameLocks noGrp="1"/>
          </p:cNvGraphicFramePr>
          <p:nvPr/>
        </p:nvGraphicFramePr>
        <p:xfrm>
          <a:off x="1203373" y="1334670"/>
          <a:ext cx="10118561" cy="3367389"/>
        </p:xfrm>
        <a:graphic>
          <a:graphicData uri="http://schemas.openxmlformats.org/drawingml/2006/table">
            <a:tbl>
              <a:tblPr firstRow="1" bandRow="1"/>
              <a:tblGrid>
                <a:gridCol w="1386272">
                  <a:extLst>
                    <a:ext uri="{9D8B030D-6E8A-4147-A177-3AD203B41FA5}">
                      <a16:colId xmlns:a16="http://schemas.microsoft.com/office/drawing/2014/main" val="1188052046"/>
                    </a:ext>
                  </a:extLst>
                </a:gridCol>
                <a:gridCol w="5990940">
                  <a:extLst>
                    <a:ext uri="{9D8B030D-6E8A-4147-A177-3AD203B41FA5}">
                      <a16:colId xmlns:a16="http://schemas.microsoft.com/office/drawing/2014/main" val="3997755979"/>
                    </a:ext>
                  </a:extLst>
                </a:gridCol>
                <a:gridCol w="2741349">
                  <a:extLst>
                    <a:ext uri="{9D8B030D-6E8A-4147-A177-3AD203B41FA5}">
                      <a16:colId xmlns:a16="http://schemas.microsoft.com/office/drawing/2014/main" val="1675218817"/>
                    </a:ext>
                  </a:extLst>
                </a:gridCol>
              </a:tblGrid>
              <a:tr h="411773">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2400" dirty="0">
                          <a:solidFill>
                            <a:srgbClr val="FFFF00"/>
                          </a:solidFill>
                          <a:latin typeface="微軟正黑體" panose="020B0604030504040204" pitchFamily="34" charset="-120"/>
                          <a:ea typeface="微軟正黑體" panose="020B0604030504040204" pitchFamily="34" charset="-120"/>
                        </a:rPr>
                        <a:t>助學金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p>
                      <a:endParaRPr lang="zh-TW" altLang="en-US"/>
                    </a:p>
                  </a:txBody>
                  <a:tcPr/>
                </a:tc>
                <a:extLst>
                  <a:ext uri="{0D108BD9-81ED-4DB2-BD59-A6C34878D82A}">
                    <a16:rowId xmlns:a16="http://schemas.microsoft.com/office/drawing/2014/main" val="3520327010"/>
                  </a:ext>
                </a:extLst>
              </a:tr>
              <a:tr h="6184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執行內容</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學生自行規劃</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896938" indent="-896938" algn="l"/>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方案</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A</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：參加系所開辦證照輔導班</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完成所屬系所開設之證照輔導班</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80%</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的課程時數</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algn="l"/>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方案</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B</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：自主規劃考取證照</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語文類請申請外語檢定</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40000"/>
                      </a:srgbClr>
                    </a:solidFill>
                  </a:tcPr>
                </a:tc>
                <a:tc hMerge="1">
                  <a:txBody>
                    <a:bodyPr/>
                    <a:lstStyle/>
                    <a:p>
                      <a:endParaRPr lang="zh-TW" altLang="en-US"/>
                    </a:p>
                  </a:txBody>
                  <a:tcPr/>
                </a:tc>
                <a:extLst>
                  <a:ext uri="{0D108BD9-81ED-4DB2-BD59-A6C34878D82A}">
                    <a16:rowId xmlns:a16="http://schemas.microsoft.com/office/drawing/2014/main" val="190605845"/>
                  </a:ext>
                </a:extLst>
              </a:tr>
              <a:tr h="6184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補助經費</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學生自行規劃</a:t>
                      </a:r>
                      <a:r>
                        <a:rPr lang="zh-TW" altLang="en-US" dirty="0">
                          <a:solidFill>
                            <a:srgbClr val="FF0000"/>
                          </a:solidFill>
                          <a:latin typeface="微軟正黑體" panose="020B0604030504040204" pitchFamily="34" charset="-120"/>
                          <a:ea typeface="微軟正黑體" panose="020B0604030504040204" pitchFamily="34" charset="-120"/>
                        </a:rPr>
                        <a:t>所需助學津貼</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，至多</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8,000</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元</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20000"/>
                      </a:srgbClr>
                    </a:solidFill>
                  </a:tcPr>
                </a:tc>
                <a:tc hMerge="1">
                  <a:txBody>
                    <a:bodyPr/>
                    <a:lstStyle/>
                    <a:p>
                      <a:endParaRPr lang="zh-TW" altLang="en-US"/>
                    </a:p>
                  </a:txBody>
                  <a:tcPr/>
                </a:tc>
                <a:extLst>
                  <a:ext uri="{0D108BD9-81ED-4DB2-BD59-A6C34878D82A}">
                    <a16:rowId xmlns:a16="http://schemas.microsoft.com/office/drawing/2014/main" val="1680063207"/>
                  </a:ext>
                </a:extLst>
              </a:tr>
              <a:tr h="13773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助學金</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核發方式</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solidFill>
                            <a:srgbClr val="FF0000"/>
                          </a:solidFill>
                          <a:latin typeface="微軟正黑體" panose="020B0604030504040204" pitchFamily="34" charset="-120"/>
                          <a:ea typeface="微軟正黑體" panose="020B0604030504040204" pitchFamily="34" charset="-120"/>
                        </a:rPr>
                        <a:t>分</a:t>
                      </a:r>
                      <a:r>
                        <a:rPr lang="en-US" altLang="zh-TW" b="1" dirty="0">
                          <a:solidFill>
                            <a:srgbClr val="FF0000"/>
                          </a:solidFill>
                          <a:latin typeface="微軟正黑體" panose="020B0604030504040204" pitchFamily="34" charset="-120"/>
                          <a:ea typeface="微軟正黑體" panose="020B0604030504040204" pitchFamily="34" charset="-120"/>
                        </a:rPr>
                        <a:t>2</a:t>
                      </a:r>
                      <a:r>
                        <a:rPr lang="zh-TW" altLang="en-US" b="1" dirty="0">
                          <a:solidFill>
                            <a:srgbClr val="FF0000"/>
                          </a:solidFill>
                          <a:latin typeface="微軟正黑體" panose="020B0604030504040204" pitchFamily="34" charset="-120"/>
                          <a:ea typeface="微軟正黑體" panose="020B0604030504040204" pitchFamily="34" charset="-120"/>
                        </a:rPr>
                        <a:t>階段核發</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 第一階段：</a:t>
                      </a:r>
                      <a:r>
                        <a:rPr lang="zh-TW" altLang="en-US" dirty="0">
                          <a:solidFill>
                            <a:srgbClr val="FF0000"/>
                          </a:solidFill>
                          <a:latin typeface="微軟正黑體" panose="020B0604030504040204" pitchFamily="34" charset="-120"/>
                          <a:ea typeface="微軟正黑體" panose="020B0604030504040204" pitchFamily="34" charset="-120"/>
                        </a:rPr>
                        <a:t>審核通過</a:t>
                      </a:r>
                      <a:r>
                        <a:rPr lang="zh-TW" altLang="en-US" dirty="0">
                          <a:latin typeface="微軟正黑體" panose="020B0604030504040204" pitchFamily="34" charset="-120"/>
                          <a:ea typeface="微軟正黑體" panose="020B0604030504040204" pitchFamily="34" charset="-120"/>
                        </a:rPr>
                        <a:t>後</a:t>
                      </a:r>
                      <a:r>
                        <a:rPr lang="zh-TW" altLang="en-US" sz="1800" kern="1200" dirty="0">
                          <a:solidFill>
                            <a:schemeClr val="tx1"/>
                          </a:solidFill>
                          <a:latin typeface="微軟正黑體" panose="020B0604030504040204" pitchFamily="34" charset="-120"/>
                          <a:ea typeface="微軟正黑體" panose="020B0604030504040204" pitchFamily="34" charset="-120"/>
                          <a:cs typeface="+mn-cs"/>
                        </a:rPr>
                        <a:t>核發</a:t>
                      </a:r>
                      <a:endParaRPr lang="en-US" altLang="zh-TW" sz="1800"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 第二階段：依學生</a:t>
                      </a:r>
                      <a:r>
                        <a:rPr lang="zh-TW" altLang="en-US" dirty="0">
                          <a:solidFill>
                            <a:srgbClr val="FF0000"/>
                          </a:solidFill>
                          <a:latin typeface="微軟正黑體" panose="020B0604030504040204" pitchFamily="34" charset="-120"/>
                          <a:ea typeface="微軟正黑體" panose="020B0604030504040204" pitchFamily="34" charset="-120"/>
                        </a:rPr>
                        <a:t>完成證照輔導班後</a:t>
                      </a:r>
                      <a:r>
                        <a:rPr lang="zh-TW" altLang="en-US" dirty="0">
                          <a:latin typeface="微軟正黑體" panose="020B0604030504040204" pitchFamily="34" charset="-120"/>
                          <a:ea typeface="微軟正黑體" panose="020B0604030504040204" pitchFamily="34" charset="-120"/>
                        </a:rPr>
                        <a:t>隔月核發</a:t>
                      </a:r>
                      <a:endParaRPr lang="en-US" altLang="zh-TW"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提早完成、</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提早繳交、</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提早核發助學金</a:t>
                      </a:r>
                      <a:endParaRPr lang="en-US" altLang="zh-TW" b="1" dirty="0">
                        <a:solidFill>
                          <a:srgbClr val="0000FF"/>
                        </a:solidFill>
                        <a:latin typeface="微軟正黑體" panose="020B0604030504040204" pitchFamily="34" charset="-120"/>
                        <a:ea typeface="微軟正黑體" panose="020B0604030504040204" pitchFamily="34" charset="-12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extLst>
                  <a:ext uri="{0D108BD9-81ED-4DB2-BD59-A6C34878D82A}">
                    <a16:rowId xmlns:a16="http://schemas.microsoft.com/office/drawing/2014/main" val="3461371759"/>
                  </a:ext>
                </a:extLst>
              </a:tr>
            </a:tbl>
          </a:graphicData>
        </a:graphic>
      </p:graphicFrame>
      <p:graphicFrame>
        <p:nvGraphicFramePr>
          <p:cNvPr id="5" name="表格 4">
            <a:extLst>
              <a:ext uri="{FF2B5EF4-FFF2-40B4-BE49-F238E27FC236}">
                <a16:creationId xmlns:a16="http://schemas.microsoft.com/office/drawing/2014/main" id="{88A478D7-7DE7-471B-8E24-8D850CAF055A}"/>
              </a:ext>
            </a:extLst>
          </p:cNvPr>
          <p:cNvGraphicFramePr>
            <a:graphicFrameLocks noGrp="1"/>
          </p:cNvGraphicFramePr>
          <p:nvPr/>
        </p:nvGraphicFramePr>
        <p:xfrm>
          <a:off x="1199137" y="4702059"/>
          <a:ext cx="10122797" cy="1441046"/>
        </p:xfrm>
        <a:graphic>
          <a:graphicData uri="http://schemas.openxmlformats.org/drawingml/2006/table">
            <a:tbl>
              <a:tblPr firstRow="1" bandRow="1"/>
              <a:tblGrid>
                <a:gridCol w="2072541">
                  <a:extLst>
                    <a:ext uri="{9D8B030D-6E8A-4147-A177-3AD203B41FA5}">
                      <a16:colId xmlns:a16="http://schemas.microsoft.com/office/drawing/2014/main" val="2714324985"/>
                    </a:ext>
                  </a:extLst>
                </a:gridCol>
                <a:gridCol w="8050256">
                  <a:extLst>
                    <a:ext uri="{9D8B030D-6E8A-4147-A177-3AD203B41FA5}">
                      <a16:colId xmlns:a16="http://schemas.microsoft.com/office/drawing/2014/main" val="2323263296"/>
                    </a:ext>
                  </a:extLst>
                </a:gridCol>
              </a:tblGrid>
              <a:tr h="601175">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zh-TW" altLang="en-US" sz="2400" b="1" kern="1200" dirty="0">
                          <a:solidFill>
                            <a:srgbClr val="FFFF00"/>
                          </a:solidFill>
                          <a:latin typeface="微軟正黑體" panose="020B0604030504040204" pitchFamily="34" charset="-120"/>
                          <a:ea typeface="微軟正黑體" panose="020B0604030504040204" pitchFamily="34" charset="-120"/>
                          <a:cs typeface="+mn-cs"/>
                        </a:rPr>
                        <a:t>獎勵金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lumMod val="50000"/>
                      </a:srgbClr>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lumMod val="50000"/>
                      </a:srgbClr>
                    </a:solidFill>
                  </a:tcPr>
                </a:tc>
                <a:extLst>
                  <a:ext uri="{0D108BD9-81ED-4DB2-BD59-A6C34878D82A}">
                    <a16:rowId xmlns:a16="http://schemas.microsoft.com/office/drawing/2014/main" val="2296856558"/>
                  </a:ext>
                </a:extLst>
              </a:tr>
              <a:tr h="8398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89013">
                        <a:tabLst/>
                      </a:pPr>
                      <a:r>
                        <a:rPr lang="zh-TW" altLang="en-US" sz="1600" kern="1200" spc="-100" baseline="0" dirty="0">
                          <a:solidFill>
                            <a:schemeClr val="tx1"/>
                          </a:solidFill>
                          <a:latin typeface="微軟正黑體" panose="020B0604030504040204" pitchFamily="34" charset="-120"/>
                          <a:ea typeface="微軟正黑體" panose="020B0604030504040204" pitchFamily="34" charset="-120"/>
                          <a:sym typeface="Arial"/>
                        </a:rPr>
                        <a:t>考取專業證照</a:t>
                      </a:r>
                      <a:endParaRPr lang="en-US" altLang="zh-TW" sz="1600" kern="1200" spc="-100" baseline="0" dirty="0">
                        <a:solidFill>
                          <a:schemeClr val="tx1"/>
                        </a:solidFill>
                        <a:latin typeface="微軟正黑體" panose="020B0604030504040204" pitchFamily="34" charset="-120"/>
                        <a:ea typeface="微軟正黑體" panose="020B0604030504040204" pitchFamily="34" charset="-120"/>
                        <a:sym typeface="Arial"/>
                      </a:endParaRPr>
                    </a:p>
                    <a:p>
                      <a:pPr marL="0" indent="0" algn="ctr" defTabSz="989013">
                        <a:tabLst/>
                      </a:pPr>
                      <a:r>
                        <a:rPr lang="zh-TW" altLang="en-US" sz="1600" kern="1200" spc="-100" baseline="0" dirty="0">
                          <a:solidFill>
                            <a:srgbClr val="FF0000"/>
                          </a:solidFill>
                          <a:latin typeface="微軟正黑體" panose="020B0604030504040204" pitchFamily="34" charset="-120"/>
                          <a:ea typeface="微軟正黑體" panose="020B0604030504040204" pitchFamily="34" charset="-120"/>
                          <a:sym typeface="Arial"/>
                        </a:rPr>
                        <a:t>獲取證照後</a:t>
                      </a:r>
                      <a:endParaRPr lang="en-US" altLang="zh-TW" sz="1600" kern="1200" spc="-100" baseline="0" dirty="0">
                        <a:solidFill>
                          <a:srgbClr val="FF0000"/>
                        </a:solidFill>
                        <a:latin typeface="微軟正黑體" panose="020B0604030504040204" pitchFamily="34" charset="-120"/>
                        <a:ea typeface="微軟正黑體" panose="020B0604030504040204" pitchFamily="34" charset="-120"/>
                        <a:sym typeface="Arial"/>
                      </a:endParaRPr>
                    </a:p>
                    <a:p>
                      <a:pPr marL="0" indent="0" algn="ctr" defTabSz="989013">
                        <a:tabLst/>
                      </a:pPr>
                      <a:r>
                        <a:rPr lang="zh-TW" altLang="en-US" sz="1600" kern="1200" spc="-100" baseline="0" dirty="0">
                          <a:solidFill>
                            <a:schemeClr val="tx1"/>
                          </a:solidFill>
                          <a:latin typeface="微軟正黑體" panose="020B0604030504040204" pitchFamily="34" charset="-120"/>
                          <a:ea typeface="微軟正黑體" panose="020B0604030504040204" pitchFamily="34" charset="-120"/>
                          <a:sym typeface="Arial"/>
                        </a:rPr>
                        <a:t>核予獎勵金</a:t>
                      </a:r>
                      <a:endParaRPr lang="zh-TW" altLang="en-US" sz="1600" kern="1200" spc="-100" baseline="0" dirty="0">
                        <a:solidFill>
                          <a:schemeClr val="tx1"/>
                        </a:solidFill>
                        <a:latin typeface="微軟正黑體" panose="020B0604030504040204" pitchFamily="34" charset="-120"/>
                        <a:ea typeface="微軟正黑體" panose="020B0604030504040204" pitchFamily="34" charset="-120"/>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6B72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tx1"/>
                          </a:solidFill>
                          <a:latin typeface="微軟正黑體" panose="020B0604030504040204" pitchFamily="34" charset="-120"/>
                          <a:ea typeface="微軟正黑體" panose="020B0604030504040204" pitchFamily="34" charset="-120"/>
                          <a:cs typeface="+mn-cs"/>
                        </a:rPr>
                        <a:t>依據</a:t>
                      </a:r>
                      <a:r>
                        <a:rPr lang="zh-TW" altLang="en-US" sz="1800" kern="1200" dirty="0">
                          <a:solidFill>
                            <a:srgbClr val="FF0000"/>
                          </a:solidFill>
                          <a:latin typeface="微軟正黑體" panose="020B0604030504040204" pitchFamily="34" charset="-120"/>
                          <a:ea typeface="微軟正黑體" panose="020B0604030504040204" pitchFamily="34" charset="-120"/>
                          <a:cs typeface="+mn-cs"/>
                        </a:rPr>
                        <a:t>證照獎勵金核發標準表</a:t>
                      </a:r>
                      <a:r>
                        <a:rPr lang="zh-TW" altLang="en-US" sz="1800" kern="1200" dirty="0">
                          <a:solidFill>
                            <a:schemeClr val="tx1"/>
                          </a:solidFill>
                          <a:latin typeface="微軟正黑體" panose="020B0604030504040204" pitchFamily="34" charset="-120"/>
                          <a:ea typeface="微軟正黑體" panose="020B0604030504040204" pitchFamily="34" charset="-120"/>
                          <a:cs typeface="+mn-cs"/>
                        </a:rPr>
                        <a:t>核發</a:t>
                      </a:r>
                      <a:endParaRPr lang="en-US" altLang="zh-TW" sz="18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6B727">
                        <a:tint val="40000"/>
                      </a:srgbClr>
                    </a:solidFill>
                  </a:tcPr>
                </a:tc>
                <a:extLst>
                  <a:ext uri="{0D108BD9-81ED-4DB2-BD59-A6C34878D82A}">
                    <a16:rowId xmlns:a16="http://schemas.microsoft.com/office/drawing/2014/main" val="4080887122"/>
                  </a:ext>
                </a:extLst>
              </a:tr>
            </a:tbl>
          </a:graphicData>
        </a:graphic>
      </p:graphicFrame>
      <p:sp>
        <p:nvSpPr>
          <p:cNvPr id="7" name="文字方塊 6"/>
          <p:cNvSpPr txBox="1"/>
          <p:nvPr/>
        </p:nvSpPr>
        <p:spPr>
          <a:xfrm>
            <a:off x="220849" y="185000"/>
            <a:ext cx="244169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專業證照</a:t>
            </a:r>
          </a:p>
        </p:txBody>
      </p:sp>
    </p:spTree>
    <p:extLst>
      <p:ext uri="{BB962C8B-B14F-4D97-AF65-F5344CB8AC3E}">
        <p14:creationId xmlns:p14="http://schemas.microsoft.com/office/powerpoint/2010/main" val="4110440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1">
            <a:extLst>
              <a:ext uri="{FF2B5EF4-FFF2-40B4-BE49-F238E27FC236}">
                <a16:creationId xmlns:a16="http://schemas.microsoft.com/office/drawing/2014/main" id="{4A520836-8E36-4AAA-BD44-094DE274C1AE}"/>
              </a:ext>
            </a:extLst>
          </p:cNvPr>
          <p:cNvSpPr>
            <a:spLocks noGrp="1"/>
          </p:cNvSpPr>
          <p:nvPr>
            <p:ph idx="1"/>
          </p:nvPr>
        </p:nvSpPr>
        <p:spPr>
          <a:xfrm>
            <a:off x="1294711" y="2233763"/>
            <a:ext cx="10221636" cy="3593591"/>
          </a:xfrm>
        </p:spPr>
        <p:txBody>
          <a:bodyPr>
            <a:normAutofit/>
          </a:bodyPr>
          <a:lstStyle/>
          <a:p>
            <a:r>
              <a:rPr lang="en-US" altLang="zh-TW" sz="2200"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zh-TW" sz="2200" b="1" dirty="0">
                <a:solidFill>
                  <a:srgbClr val="FF0000"/>
                </a:solidFill>
                <a:latin typeface="微軟正黑體" panose="020B0604030504040204" pitchFamily="34" charset="-120"/>
                <a:ea typeface="微軟正黑體" panose="020B0604030504040204" pitchFamily="34" charset="-120"/>
              </a:rPr>
              <a:t>助學金</a:t>
            </a:r>
            <a:r>
              <a:rPr lang="zh-TW" altLang="zh-TW"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rPr>
              <a:t>學生依據自我專業成長規劃專業證照</a:t>
            </a:r>
            <a:r>
              <a:rPr lang="en-US" altLang="zh-TW" sz="2200" dirty="0">
                <a:latin typeface="微軟正黑體" panose="020B0604030504040204" pitchFamily="34" charset="-120"/>
              </a:rPr>
              <a:t>(</a:t>
            </a:r>
            <a:r>
              <a:rPr lang="zh-TW" altLang="zh-TW" sz="2200" dirty="0">
                <a:latin typeface="微軟正黑體" panose="020B0604030504040204" pitchFamily="34" charset="-120"/>
              </a:rPr>
              <a:t>含技術士證照、國家考試證照、政府與專業機構或學會核發證照</a:t>
            </a:r>
            <a:r>
              <a:rPr lang="en-US" altLang="zh-TW" sz="2200" dirty="0">
                <a:latin typeface="微軟正黑體" panose="020B0604030504040204" pitchFamily="34" charset="-120"/>
              </a:rPr>
              <a:t>)</a:t>
            </a:r>
            <a:r>
              <a:rPr lang="zh-TW" altLang="zh-TW" sz="2200" dirty="0">
                <a:latin typeface="微軟正黑體" panose="020B0604030504040204" pitchFamily="34" charset="-120"/>
              </a:rPr>
              <a:t>考取計畫，可參加校內證照輔導課程或經由校內教師</a:t>
            </a:r>
            <a:r>
              <a:rPr lang="en-US" altLang="zh-TW" sz="2200" dirty="0">
                <a:latin typeface="微軟正黑體" panose="020B0604030504040204" pitchFamily="34" charset="-120"/>
              </a:rPr>
              <a:t>(</a:t>
            </a:r>
            <a:r>
              <a:rPr lang="zh-TW" altLang="zh-TW" sz="2200" dirty="0">
                <a:latin typeface="微軟正黑體" panose="020B0604030504040204" pitchFamily="34" charset="-120"/>
              </a:rPr>
              <a:t>或業師</a:t>
            </a:r>
            <a:r>
              <a:rPr lang="en-US" altLang="zh-TW" sz="2200" dirty="0">
                <a:latin typeface="微軟正黑體" panose="020B0604030504040204" pitchFamily="34" charset="-120"/>
              </a:rPr>
              <a:t>)</a:t>
            </a:r>
            <a:r>
              <a:rPr lang="zh-TW" altLang="zh-TW" sz="2200" dirty="0">
                <a:latin typeface="微軟正黑體" panose="020B0604030504040204" pitchFamily="34" charset="-120"/>
              </a:rPr>
              <a:t>指導進行自我學習等學習方式考取專業證照。完成學習規劃課程核予助學金。</a:t>
            </a:r>
            <a:endParaRPr lang="zh-TW" altLang="en-US" sz="2200" dirty="0">
              <a:latin typeface="微軟正黑體" panose="020B0604030504040204" pitchFamily="34" charset="-120"/>
            </a:endParaRPr>
          </a:p>
          <a:p>
            <a:pPr algn="just"/>
            <a:r>
              <a:rPr lang="zh-TW" altLang="zh-TW" sz="2200" kern="100" dirty="0">
                <a:latin typeface="微軟正黑體" panose="020B0604030504040204" pitchFamily="34" charset="-120"/>
                <a:ea typeface="微軟正黑體" panose="020B0604030504040204" pitchFamily="34" charset="-120"/>
              </a:rPr>
              <a:t>補助金額參考</a:t>
            </a:r>
            <a:r>
              <a:rPr lang="zh-TW" altLang="en-US" sz="2200" kern="100" dirty="0">
                <a:latin typeface="微軟正黑體" panose="020B0604030504040204" pitchFamily="34" charset="-120"/>
                <a:ea typeface="微軟正黑體" panose="020B0604030504040204" pitchFamily="34" charset="-120"/>
              </a:rPr>
              <a:t>：</a:t>
            </a:r>
            <a:r>
              <a:rPr lang="zh-TW" altLang="zh-TW" sz="2200" kern="100" dirty="0">
                <a:latin typeface="微軟正黑體" panose="020B0604030504040204" pitchFamily="34" charset="-120"/>
                <a:ea typeface="微軟正黑體" panose="020B0604030504040204" pitchFamily="34" charset="-120"/>
              </a:rPr>
              <a:t>以上限為</a:t>
            </a:r>
            <a:r>
              <a:rPr lang="en-US" altLang="zh-TW" sz="2200" kern="100" dirty="0">
                <a:solidFill>
                  <a:srgbClr val="FF0000"/>
                </a:solidFill>
                <a:latin typeface="微軟正黑體" panose="020B0604030504040204" pitchFamily="34" charset="-120"/>
                <a:ea typeface="微軟正黑體" panose="020B0604030504040204" pitchFamily="34" charset="-120"/>
              </a:rPr>
              <a:t>8,000</a:t>
            </a:r>
            <a:r>
              <a:rPr lang="zh-TW" altLang="zh-TW" sz="2200" kern="100" dirty="0">
                <a:solidFill>
                  <a:srgbClr val="FF0000"/>
                </a:solidFill>
                <a:latin typeface="微軟正黑體" panose="020B0604030504040204" pitchFamily="34" charset="-120"/>
                <a:ea typeface="微軟正黑體" panose="020B0604030504040204" pitchFamily="34" charset="-120"/>
              </a:rPr>
              <a:t>元</a:t>
            </a:r>
            <a:r>
              <a:rPr lang="en-US" altLang="zh-TW" sz="2200" kern="100" dirty="0">
                <a:latin typeface="微軟正黑體" panose="020B0604030504040204" pitchFamily="34" charset="-120"/>
                <a:ea typeface="微軟正黑體" panose="020B0604030504040204" pitchFamily="34" charset="-120"/>
              </a:rPr>
              <a:t>/</a:t>
            </a:r>
            <a:r>
              <a:rPr lang="zh-TW" altLang="zh-TW" sz="2200" kern="100" dirty="0">
                <a:latin typeface="微軟正黑體" panose="020B0604030504040204" pitchFamily="34" charset="-120"/>
                <a:ea typeface="微軟正黑體" panose="020B0604030504040204" pitchFamily="34" charset="-120"/>
              </a:rPr>
              <a:t>學期為原則。</a:t>
            </a:r>
            <a:endParaRPr lang="en-US" altLang="zh-TW" sz="2200" kern="100" dirty="0">
              <a:latin typeface="微軟正黑體" panose="020B0604030504040204" pitchFamily="34" charset="-120"/>
              <a:ea typeface="微軟正黑體" panose="020B0604030504040204" pitchFamily="34" charset="-120"/>
            </a:endParaRPr>
          </a:p>
          <a:p>
            <a:pPr marL="0" indent="0">
              <a:buNone/>
            </a:pPr>
            <a:endParaRPr lang="en-US" altLang="zh-TW" sz="2200" kern="10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TW" sz="2200" b="1" dirty="0">
                <a:latin typeface="微軟正黑體" panose="020B0604030504040204" pitchFamily="34" charset="-120"/>
                <a:ea typeface="微軟正黑體" panose="020B0604030504040204" pitchFamily="34" charset="-120"/>
                <a:sym typeface="Wingdings 2" panose="05020102010507070707" pitchFamily="18" charset="2"/>
              </a:rPr>
              <a:t></a:t>
            </a:r>
            <a:r>
              <a:rPr lang="zh-TW" altLang="zh-TW" sz="2200" b="1" dirty="0">
                <a:solidFill>
                  <a:srgbClr val="FF0000"/>
                </a:solidFill>
                <a:latin typeface="微軟正黑體" panose="020B0604030504040204" pitchFamily="34" charset="-120"/>
                <a:ea typeface="微軟正黑體" panose="020B0604030504040204" pitchFamily="34" charset="-120"/>
              </a:rPr>
              <a:t>獎勵金</a:t>
            </a:r>
            <a:r>
              <a:rPr lang="zh-TW" altLang="zh-TW" sz="2200" b="1"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取得專業證照考試合格證明者，給予獎勵金。</a:t>
            </a:r>
            <a:endParaRPr lang="en-US" altLang="zh-TW" sz="2200" dirty="0">
              <a:latin typeface="微軟正黑體" panose="020B0604030504040204" pitchFamily="34" charset="-120"/>
              <a:ea typeface="微軟正黑體" panose="020B0604030504040204" pitchFamily="34" charset="-120"/>
            </a:endParaRPr>
          </a:p>
          <a:p>
            <a:r>
              <a:rPr lang="zh-TW" altLang="en-US" sz="2200" kern="100" dirty="0">
                <a:latin typeface="微軟正黑體" panose="020B0604030504040204" pitchFamily="34" charset="-120"/>
                <a:ea typeface="微軟正黑體" panose="020B0604030504040204" pitchFamily="34" charset="-120"/>
              </a:rPr>
              <a:t>獎勵</a:t>
            </a:r>
            <a:r>
              <a:rPr lang="zh-TW" altLang="zh-TW" sz="2200" kern="100" dirty="0">
                <a:latin typeface="微軟正黑體" panose="020B0604030504040204" pitchFamily="34" charset="-120"/>
                <a:ea typeface="微軟正黑體" panose="020B0604030504040204" pitchFamily="34" charset="-120"/>
              </a:rPr>
              <a:t>金額參考</a:t>
            </a:r>
            <a:r>
              <a:rPr lang="zh-TW" altLang="en-US" sz="2200" kern="100" dirty="0">
                <a:latin typeface="微軟正黑體" panose="020B0604030504040204" pitchFamily="34" charset="-120"/>
                <a:ea typeface="微軟正黑體" panose="020B0604030504040204" pitchFamily="34" charset="-120"/>
              </a:rPr>
              <a:t>：依照證照獎勵金核發標準表</a:t>
            </a:r>
            <a:r>
              <a:rPr lang="zh-TW" altLang="zh-TW" sz="2200" kern="100" dirty="0">
                <a:latin typeface="微軟正黑體" panose="020B0604030504040204" pitchFamily="34" charset="-120"/>
                <a:ea typeface="微軟正黑體" panose="020B0604030504040204" pitchFamily="34" charset="-120"/>
              </a:rPr>
              <a:t>為原則。</a:t>
            </a:r>
            <a:endParaRPr lang="zh-TW" altLang="zh-TW" sz="2200" kern="100" dirty="0">
              <a:latin typeface="微軟正黑體" panose="020B0604030504040204" pitchFamily="34" charset="-120"/>
              <a:ea typeface="微軟正黑體" panose="020B0604030504040204" pitchFamily="34" charset="-120"/>
              <a:cs typeface="Times New Roman" panose="02020603050405020304" pitchFamily="18" charset="0"/>
            </a:endParaRPr>
          </a:p>
          <a:p>
            <a:endParaRPr lang="en-US" altLang="zh-TW" sz="2200" dirty="0">
              <a:latin typeface="微軟正黑體" panose="020B0604030504040204" pitchFamily="34" charset="-120"/>
              <a:ea typeface="微軟正黑體" panose="020B0604030504040204" pitchFamily="34" charset="-120"/>
            </a:endParaRPr>
          </a:p>
          <a:p>
            <a:endParaRPr lang="zh-TW" altLang="en-US" sz="2200" dirty="0">
              <a:latin typeface="微軟正黑體" panose="020B0604030504040204" pitchFamily="34" charset="-120"/>
              <a:ea typeface="微軟正黑體" panose="020B0604030504040204" pitchFamily="34" charset="-120"/>
            </a:endParaRPr>
          </a:p>
        </p:txBody>
      </p:sp>
      <p:sp>
        <p:nvSpPr>
          <p:cNvPr id="6" name="Google Shape;245;p14">
            <a:extLst>
              <a:ext uri="{FF2B5EF4-FFF2-40B4-BE49-F238E27FC236}">
                <a16:creationId xmlns:a16="http://schemas.microsoft.com/office/drawing/2014/main" id="{A86C846F-9983-4DE2-AB91-01DAF2E894DE}"/>
              </a:ext>
            </a:extLst>
          </p:cNvPr>
          <p:cNvSpPr txBox="1">
            <a:spLocks/>
          </p:cNvSpPr>
          <p:nvPr/>
        </p:nvSpPr>
        <p:spPr>
          <a:xfrm>
            <a:off x="2833693" y="1052038"/>
            <a:ext cx="6524615" cy="878025"/>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600" b="1" i="0" u="none" strike="noStrike" kern="1200" cap="all" spc="200" normalizeH="0" baseline="0" noProof="0" dirty="0">
                <a:ln>
                  <a:noFill/>
                </a:ln>
                <a:solidFill>
                  <a:srgbClr val="000000">
                    <a:lumMod val="75000"/>
                    <a:lumOff val="25000"/>
                  </a:srgbClr>
                </a:solidFill>
                <a:effectLst/>
                <a:uLnTx/>
                <a:uFillTx/>
                <a:latin typeface="微軟正黑體" panose="020B0604030504040204" pitchFamily="34" charset="-120"/>
                <a:ea typeface="微軟正黑體" panose="020B0604030504040204" pitchFamily="34" charset="-120"/>
                <a:cs typeface="+mj-cs"/>
              </a:rPr>
              <a:t>補助內容及自主學習方向參考</a:t>
            </a:r>
          </a:p>
        </p:txBody>
      </p:sp>
    </p:spTree>
    <p:extLst>
      <p:ext uri="{BB962C8B-B14F-4D97-AF65-F5344CB8AC3E}">
        <p14:creationId xmlns:p14="http://schemas.microsoft.com/office/powerpoint/2010/main" val="122393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a:extLst>
              <a:ext uri="{FF2B5EF4-FFF2-40B4-BE49-F238E27FC236}">
                <a16:creationId xmlns:a16="http://schemas.microsoft.com/office/drawing/2014/main" id="{E17FD35F-A77E-4783-A823-3FB1C47A9A22}"/>
              </a:ext>
            </a:extLst>
          </p:cNvPr>
          <p:cNvSpPr txBox="1"/>
          <p:nvPr/>
        </p:nvSpPr>
        <p:spPr>
          <a:xfrm>
            <a:off x="1990677" y="723051"/>
            <a:ext cx="9165662" cy="1305870"/>
          </a:xfrm>
          <a:prstGeom prst="rect">
            <a:avLst/>
          </a:prstGeom>
          <a:noFill/>
        </p:spPr>
        <p:txBody>
          <a:bodyPr vert="horz"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rPr>
              <a:t>方案</a:t>
            </a:r>
            <a:r>
              <a:rPr kumimoji="0" lang="en-US" altLang="zh-TW" sz="28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rPr>
              <a:t>A</a:t>
            </a:r>
            <a:r>
              <a:rPr kumimoji="0" lang="zh-TW" altLang="en-US" sz="28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rPr>
              <a:t>：參加系所開辦之專業證照輔導班</a:t>
            </a:r>
            <a:endParaRPr kumimoji="0" lang="en-US" altLang="zh-TW" sz="28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srgbClr val="C00000"/>
                </a:solidFill>
                <a:effectLst/>
                <a:uLnTx/>
                <a:uFillTx/>
                <a:latin typeface="華康儷中黑(P)" panose="020B0500000000000000" pitchFamily="34" charset="-120"/>
                <a:ea typeface="華康儷中黑(P)" panose="020B0500000000000000" pitchFamily="34" charset="-120"/>
                <a:cs typeface="+mn-cs"/>
              </a:rPr>
              <a:t>      </a:t>
            </a:r>
            <a:r>
              <a:rPr kumimoji="0" lang="zh-TW" altLang="en-US" sz="2800" b="1" i="0" u="none" strike="noStrike" kern="1200" cap="none" spc="0" normalizeH="0" baseline="0" noProof="0" dirty="0">
                <a:ln>
                  <a:noFill/>
                </a:ln>
                <a:solidFill>
                  <a:srgbClr val="000000">
                    <a:lumMod val="95000"/>
                  </a:srgbClr>
                </a:solidFill>
                <a:effectLst/>
                <a:uLnTx/>
                <a:uFillTx/>
                <a:latin typeface="華康儷中黑(P)" panose="020B0500000000000000" pitchFamily="34" charset="-120"/>
                <a:ea typeface="華康儷中黑(P)" panose="020B0500000000000000" pitchFamily="34" charset="-120"/>
                <a:cs typeface="+mn-cs"/>
              </a:rPr>
              <a:t>務必先經系所助理確認是否完成系上證照班報名</a:t>
            </a:r>
            <a:endParaRPr kumimoji="0" lang="en-US" altLang="zh-TW" sz="2800" b="1" i="0" u="none" strike="noStrike" kern="1200" cap="none" spc="0" normalizeH="0" baseline="0" noProof="0" dirty="0">
              <a:ln>
                <a:noFill/>
              </a:ln>
              <a:solidFill>
                <a:srgbClr val="000000">
                  <a:lumMod val="95000"/>
                </a:srgbClr>
              </a:solidFill>
              <a:effectLst/>
              <a:uLnTx/>
              <a:uFillTx/>
              <a:latin typeface="華康儷中黑(P)" panose="020B0500000000000000" pitchFamily="34" charset="-120"/>
              <a:ea typeface="華康儷中黑(P)" panose="020B0500000000000000" pitchFamily="34" charset="-120"/>
              <a:cs typeface="+mn-cs"/>
            </a:endParaRPr>
          </a:p>
        </p:txBody>
      </p:sp>
      <p:pic>
        <p:nvPicPr>
          <p:cNvPr id="11" name="Picture 6" descr="節能燈泡, 燈泡夾, 節能, 燈泡向量圖案素材免費下載，PNG，EPS和AI素材下載- Pngtree | Energy saving light  bulbs, Saving light, Save energy">
            <a:extLst>
              <a:ext uri="{FF2B5EF4-FFF2-40B4-BE49-F238E27FC236}">
                <a16:creationId xmlns:a16="http://schemas.microsoft.com/office/drawing/2014/main" id="{9FFAC239-94E2-43EB-8D1D-B5713AE90678}"/>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20081" t="17463" r="19010" b="16405"/>
          <a:stretch/>
        </p:blipFill>
        <p:spPr bwMode="auto">
          <a:xfrm>
            <a:off x="10865858" y="419444"/>
            <a:ext cx="580963" cy="538473"/>
          </a:xfrm>
          <a:prstGeom prst="rect">
            <a:avLst/>
          </a:prstGeom>
          <a:noFill/>
          <a:extLst>
            <a:ext uri="{909E8E84-426E-40DD-AFC4-6F175D3DCCD1}">
              <a14:hiddenFill xmlns:a14="http://schemas.microsoft.com/office/drawing/2010/main">
                <a:solidFill>
                  <a:srgbClr val="FFFFFF"/>
                </a:solidFill>
              </a14:hiddenFill>
            </a:ext>
          </a:extLst>
        </p:spPr>
      </p:pic>
      <p:pic>
        <p:nvPicPr>
          <p:cNvPr id="12" name="圖片 11">
            <a:extLst>
              <a:ext uri="{FF2B5EF4-FFF2-40B4-BE49-F238E27FC236}">
                <a16:creationId xmlns:a16="http://schemas.microsoft.com/office/drawing/2014/main" id="{CCF32669-37C8-1055-7DEC-87BD0C1B3AB8}"/>
              </a:ext>
            </a:extLst>
          </p:cNvPr>
          <p:cNvPicPr>
            <a:picLocks noChangeAspect="1"/>
          </p:cNvPicPr>
          <p:nvPr/>
        </p:nvPicPr>
        <p:blipFill>
          <a:blip r:embed="rId3"/>
          <a:stretch>
            <a:fillRect/>
          </a:stretch>
        </p:blipFill>
        <p:spPr>
          <a:xfrm>
            <a:off x="1915886" y="1950720"/>
            <a:ext cx="8656320" cy="4816436"/>
          </a:xfrm>
          <a:prstGeom prst="rect">
            <a:avLst/>
          </a:prstGeom>
        </p:spPr>
      </p:pic>
      <p:sp>
        <p:nvSpPr>
          <p:cNvPr id="13" name="矩形 12">
            <a:extLst>
              <a:ext uri="{FF2B5EF4-FFF2-40B4-BE49-F238E27FC236}">
                <a16:creationId xmlns:a16="http://schemas.microsoft.com/office/drawing/2014/main" id="{B96BFF70-4E40-4836-F3AA-631DE20ED49C}"/>
              </a:ext>
            </a:extLst>
          </p:cNvPr>
          <p:cNvSpPr/>
          <p:nvPr/>
        </p:nvSpPr>
        <p:spPr>
          <a:xfrm>
            <a:off x="2272937" y="4641669"/>
            <a:ext cx="6871063" cy="212548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Gill Sans MT" panose="020B0502020104020203"/>
              <a:ea typeface="微軟正黑體" panose="020B0604030504040204" pitchFamily="34" charset="-120"/>
              <a:cs typeface="+mn-cs"/>
            </a:endParaRPr>
          </a:p>
        </p:txBody>
      </p:sp>
      <p:sp>
        <p:nvSpPr>
          <p:cNvPr id="15" name="文字方塊 14"/>
          <p:cNvSpPr txBox="1"/>
          <p:nvPr/>
        </p:nvSpPr>
        <p:spPr>
          <a:xfrm>
            <a:off x="220849" y="185000"/>
            <a:ext cx="244169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執行規劃</a:t>
            </a:r>
          </a:p>
        </p:txBody>
      </p:sp>
    </p:spTree>
    <p:extLst>
      <p:ext uri="{BB962C8B-B14F-4D97-AF65-F5344CB8AC3E}">
        <p14:creationId xmlns:p14="http://schemas.microsoft.com/office/powerpoint/2010/main" val="1843243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96891" y="249135"/>
            <a:ext cx="2441694" cy="769441"/>
          </a:xfrm>
          <a:prstGeom prst="rect">
            <a:avLst/>
          </a:prstGeom>
          <a:noFill/>
        </p:spPr>
        <p:txBody>
          <a:bodyPr wrap="none" rtlCol="0">
            <a:spAutoFit/>
          </a:bodyPr>
          <a:lstStyle/>
          <a:p>
            <a:r>
              <a:rPr lang="zh-TW" altLang="en-US" sz="4400" b="1" dirty="0">
                <a:latin typeface="微軟正黑體" panose="020B0604030504040204" pitchFamily="34" charset="-120"/>
                <a:ea typeface="微軟正黑體" panose="020B0604030504040204" pitchFamily="34" charset="-120"/>
              </a:rPr>
              <a:t>弘愛築夢</a:t>
            </a:r>
          </a:p>
        </p:txBody>
      </p:sp>
      <p:sp>
        <p:nvSpPr>
          <p:cNvPr id="7" name="矩形 6"/>
          <p:cNvSpPr/>
          <p:nvPr/>
        </p:nvSpPr>
        <p:spPr>
          <a:xfrm>
            <a:off x="736238" y="2776280"/>
            <a:ext cx="10776889" cy="1569660"/>
          </a:xfrm>
          <a:prstGeom prst="rect">
            <a:avLst/>
          </a:prstGeom>
        </p:spPr>
        <p:txBody>
          <a:bodyPr wrap="square">
            <a:spAutoFit/>
          </a:bodyPr>
          <a:lstStyle/>
          <a:p>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弘愛築夢助學金是本校向</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教育部所爭取之經費</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及向</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校外各機關團體所積極募款</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而成立，希望經濟或文化不利學生，能夠透過讀書時期就提前規劃自己的未來或夢想，讓學校協助圓經濟或文化不利學生的夢想並實踐它，期盼能協助經濟或文化不利學生達到</a:t>
            </a:r>
            <a:r>
              <a:rPr lang="zh-TW" altLang="zh-TW"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【以學習代替打工】</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的宗旨，並【實現自我</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400" dirty="0">
                <a:latin typeface="微軟正黑體" panose="020B0604030504040204" pitchFamily="34" charset="-120"/>
                <a:ea typeface="微軟正黑體" panose="020B0604030504040204" pitchFamily="34" charset="-120"/>
                <a:cs typeface="Arial" panose="020B0604020202020204" pitchFamily="34" charset="0"/>
              </a:rPr>
              <a:t>翻轉人生】</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a:t>
            </a:r>
          </a:p>
        </p:txBody>
      </p:sp>
      <p:pic>
        <p:nvPicPr>
          <p:cNvPr id="1026" name="Picture 2" descr="お金に目がくらんだ人のイラスト（男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91" y="4505902"/>
            <a:ext cx="2180302" cy="21803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お金に目がくらんだ人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857383" y="4503702"/>
            <a:ext cx="2182502" cy="21825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臨時収入に喜ぶ家族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030" y="249135"/>
            <a:ext cx="2791489" cy="236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778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5ECAFF6F-BD70-49C5-879F-A918E12D5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507" y="1263972"/>
            <a:ext cx="7353300" cy="4142432"/>
          </a:xfrm>
          <a:prstGeom prst="rect">
            <a:avLst/>
          </a:prstGeom>
        </p:spPr>
      </p:pic>
      <p:sp>
        <p:nvSpPr>
          <p:cNvPr id="7" name="文字方塊 6">
            <a:extLst>
              <a:ext uri="{FF2B5EF4-FFF2-40B4-BE49-F238E27FC236}">
                <a16:creationId xmlns:a16="http://schemas.microsoft.com/office/drawing/2014/main" id="{48AB148B-987C-4635-A0C7-19E69FE1B046}"/>
              </a:ext>
            </a:extLst>
          </p:cNvPr>
          <p:cNvSpPr txBox="1"/>
          <p:nvPr/>
        </p:nvSpPr>
        <p:spPr>
          <a:xfrm>
            <a:off x="6278087" y="1591143"/>
            <a:ext cx="34747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highlight>
                  <a:srgbClr val="FFFF00"/>
                </a:highlight>
                <a:uLnTx/>
                <a:uFillTx/>
                <a:latin typeface="微軟正黑體" panose="020B0604030504040204" pitchFamily="34" charset="-120"/>
                <a:ea typeface="微軟正黑體" panose="020B0604030504040204" pitchFamily="34" charset="-120"/>
                <a:cs typeface="+mn-cs"/>
              </a:rPr>
              <a:t>上限為</a:t>
            </a:r>
            <a:r>
              <a:rPr kumimoji="0" lang="en-US" altLang="zh-TW" sz="1800" b="1" i="0" u="none" strike="noStrike" kern="1200" cap="none" spc="0" normalizeH="0" baseline="0" noProof="0" dirty="0">
                <a:ln>
                  <a:noFill/>
                </a:ln>
                <a:solidFill>
                  <a:srgbClr val="FF0000"/>
                </a:solidFill>
                <a:effectLst/>
                <a:highlight>
                  <a:srgbClr val="FFFF00"/>
                </a:highlight>
                <a:uLnTx/>
                <a:uFillTx/>
                <a:latin typeface="微軟正黑體" panose="020B0604030504040204" pitchFamily="34" charset="-120"/>
                <a:ea typeface="微軟正黑體" panose="020B0604030504040204" pitchFamily="34" charset="-120"/>
                <a:cs typeface="+mn-cs"/>
              </a:rPr>
              <a:t>8000</a:t>
            </a:r>
            <a:r>
              <a:rPr kumimoji="0" lang="zh-TW" altLang="en-US" sz="1800" b="1" i="0" u="none" strike="noStrike" kern="1200" cap="none" spc="0" normalizeH="0" baseline="0" noProof="0" dirty="0">
                <a:ln>
                  <a:noFill/>
                </a:ln>
                <a:solidFill>
                  <a:srgbClr val="FF0000"/>
                </a:solidFill>
                <a:effectLst/>
                <a:highlight>
                  <a:srgbClr val="FFFF00"/>
                </a:highlight>
                <a:uLnTx/>
                <a:uFillTx/>
                <a:latin typeface="微軟正黑體" panose="020B0604030504040204" pitchFamily="34" charset="-120"/>
                <a:ea typeface="微軟正黑體" panose="020B0604030504040204" pitchFamily="34" charset="-120"/>
                <a:cs typeface="+mn-cs"/>
              </a:rPr>
              <a:t>元</a:t>
            </a:r>
            <a:r>
              <a:rPr kumimoji="0" lang="en-US" altLang="zh-TW" sz="1800" b="1" i="0" u="none" strike="noStrike" kern="1200" cap="none" spc="0" normalizeH="0" baseline="0" noProof="0" dirty="0">
                <a:ln>
                  <a:noFill/>
                </a:ln>
                <a:solidFill>
                  <a:srgbClr val="FF0000"/>
                </a:solidFill>
                <a:effectLst/>
                <a:highlight>
                  <a:srgbClr val="FFFF00"/>
                </a:highligh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1200" cap="none" spc="0" normalizeH="0" baseline="0" noProof="0" dirty="0">
                <a:ln>
                  <a:noFill/>
                </a:ln>
                <a:solidFill>
                  <a:srgbClr val="FF0000"/>
                </a:solidFill>
                <a:effectLst/>
                <a:highlight>
                  <a:srgbClr val="FFFF00"/>
                </a:highlight>
                <a:uLnTx/>
                <a:uFillTx/>
                <a:latin typeface="微軟正黑體" panose="020B0604030504040204" pitchFamily="34" charset="-120"/>
                <a:ea typeface="微軟正黑體" panose="020B0604030504040204" pitchFamily="34" charset="-120"/>
                <a:cs typeface="+mn-cs"/>
              </a:rPr>
              <a:t>學期為原則</a:t>
            </a:r>
          </a:p>
        </p:txBody>
      </p:sp>
    </p:spTree>
    <p:extLst>
      <p:ext uri="{BB962C8B-B14F-4D97-AF65-F5344CB8AC3E}">
        <p14:creationId xmlns:p14="http://schemas.microsoft.com/office/powerpoint/2010/main" val="673818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03F297BE-489F-B4E9-58B5-C10BB926BCD1}"/>
              </a:ext>
            </a:extLst>
          </p:cNvPr>
          <p:cNvSpPr txBox="1"/>
          <p:nvPr/>
        </p:nvSpPr>
        <p:spPr>
          <a:xfrm>
            <a:off x="8632053" y="666573"/>
            <a:ext cx="32051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highlight>
                  <a:srgbClr val="FFFF00"/>
                </a:highlight>
                <a:uLnTx/>
                <a:uFillTx/>
                <a:latin typeface="Helvetica Neue"/>
                <a:ea typeface="微軟正黑體" panose="020B0604030504040204" pitchFamily="34" charset="-120"/>
                <a:cs typeface="+mn-cs"/>
              </a:rPr>
              <a:t>請填寫</a:t>
            </a:r>
            <a:r>
              <a:rPr kumimoji="0" lang="en-US" altLang="zh-TW" sz="1800" b="1" i="0" u="none" strike="noStrike" kern="1200" cap="none" spc="0" normalizeH="0" baseline="0" noProof="0" dirty="0">
                <a:ln>
                  <a:noFill/>
                </a:ln>
                <a:solidFill>
                  <a:srgbClr val="FF0000"/>
                </a:solidFill>
                <a:effectLst/>
                <a:highlight>
                  <a:srgbClr val="FFFF00"/>
                </a:highlight>
                <a:uLnTx/>
                <a:uFillTx/>
                <a:latin typeface="Helvetica Neue"/>
                <a:ea typeface="微軟正黑體" panose="020B0604030504040204" pitchFamily="34" charset="-120"/>
                <a:cs typeface="+mn-cs"/>
              </a:rPr>
              <a:t>3</a:t>
            </a:r>
            <a:r>
              <a:rPr kumimoji="0" lang="zh-TW" altLang="en-US" sz="1800" b="1" i="0" u="none" strike="noStrike" kern="1200" cap="none" spc="0" normalizeH="0" baseline="0" noProof="0" dirty="0">
                <a:ln>
                  <a:noFill/>
                </a:ln>
                <a:solidFill>
                  <a:srgbClr val="FF0000"/>
                </a:solidFill>
                <a:effectLst/>
                <a:highlight>
                  <a:srgbClr val="FFFF00"/>
                </a:highlight>
                <a:uLnTx/>
                <a:uFillTx/>
                <a:latin typeface="Helvetica Neue"/>
                <a:ea typeface="微軟正黑體" panose="020B0604030504040204" pitchFamily="34" charset="-120"/>
                <a:cs typeface="+mn-cs"/>
              </a:rPr>
              <a:t>月～</a:t>
            </a:r>
            <a:r>
              <a:rPr kumimoji="0" lang="en-US" altLang="zh-TW" sz="1800" b="1" i="0" u="none" strike="noStrike" kern="1200" cap="none" spc="0" normalizeH="0" baseline="0" noProof="0" dirty="0">
                <a:ln>
                  <a:noFill/>
                </a:ln>
                <a:solidFill>
                  <a:srgbClr val="FF0000"/>
                </a:solidFill>
                <a:effectLst/>
                <a:highlight>
                  <a:srgbClr val="FFFF00"/>
                </a:highlight>
                <a:uLnTx/>
                <a:uFillTx/>
                <a:latin typeface="Helvetica Neue"/>
                <a:ea typeface="微軟正黑體" panose="020B0604030504040204" pitchFamily="34" charset="-120"/>
                <a:cs typeface="+mn-cs"/>
              </a:rPr>
              <a:t>6</a:t>
            </a:r>
            <a:r>
              <a:rPr kumimoji="0" lang="zh-TW" altLang="en-US" sz="1800" b="1" i="0" u="none" strike="noStrike" kern="1200" cap="none" spc="0" normalizeH="0" baseline="0" noProof="0" dirty="0">
                <a:ln>
                  <a:noFill/>
                </a:ln>
                <a:solidFill>
                  <a:srgbClr val="FF0000"/>
                </a:solidFill>
                <a:effectLst/>
                <a:highlight>
                  <a:srgbClr val="FFFF00"/>
                </a:highlight>
                <a:uLnTx/>
                <a:uFillTx/>
                <a:latin typeface="Helvetica Neue"/>
                <a:ea typeface="微軟正黑體" panose="020B0604030504040204" pitchFamily="34" charset="-120"/>
                <a:cs typeface="+mn-cs"/>
              </a:rPr>
              <a:t>月期程規劃，</a:t>
            </a:r>
            <a:endParaRPr kumimoji="0" lang="en-US" altLang="zh-TW" sz="1800" b="1" i="0" u="none" strike="noStrike" kern="1200" cap="none" spc="0" normalizeH="0" baseline="0" noProof="0" dirty="0">
              <a:ln>
                <a:noFill/>
              </a:ln>
              <a:solidFill>
                <a:srgbClr val="FF0000"/>
              </a:solidFill>
              <a:effectLst/>
              <a:highlight>
                <a:srgbClr val="FFFF00"/>
              </a:highlight>
              <a:uLnTx/>
              <a:uFillTx/>
              <a:latin typeface="Helvetica Neue"/>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highlight>
                  <a:srgbClr val="FFFF00"/>
                </a:highlight>
                <a:uLnTx/>
                <a:uFillTx/>
                <a:latin typeface="Helvetica Neue"/>
                <a:ea typeface="微軟正黑體" panose="020B0604030504040204" pitchFamily="34" charset="-120"/>
                <a:cs typeface="+mn-cs"/>
              </a:rPr>
              <a:t>若無規劃之月份請填寫「無」</a:t>
            </a:r>
          </a:p>
        </p:txBody>
      </p:sp>
      <p:pic>
        <p:nvPicPr>
          <p:cNvPr id="3" name="圖片 2" descr="一張含有 文字, 螢幕擷取畫面, 字型, 數字 的圖片&#10;&#10;自動產生的描述">
            <a:extLst>
              <a:ext uri="{FF2B5EF4-FFF2-40B4-BE49-F238E27FC236}">
                <a16:creationId xmlns:a16="http://schemas.microsoft.com/office/drawing/2014/main" id="{DE09C952-A597-CD28-C858-72ED5964C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931" y="0"/>
            <a:ext cx="5150858" cy="6858000"/>
          </a:xfrm>
          <a:prstGeom prst="rect">
            <a:avLst/>
          </a:prstGeom>
        </p:spPr>
      </p:pic>
    </p:spTree>
    <p:extLst>
      <p:ext uri="{BB962C8B-B14F-4D97-AF65-F5344CB8AC3E}">
        <p14:creationId xmlns:p14="http://schemas.microsoft.com/office/powerpoint/2010/main" val="427082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螢幕擷取畫面, 字型, 數字 的圖片&#10;&#10;自動產生的描述">
            <a:extLst>
              <a:ext uri="{FF2B5EF4-FFF2-40B4-BE49-F238E27FC236}">
                <a16:creationId xmlns:a16="http://schemas.microsoft.com/office/drawing/2014/main" id="{AD0AA1E5-0964-778B-E721-A86A35B6D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40" y="518527"/>
            <a:ext cx="8164548" cy="5597884"/>
          </a:xfrm>
          <a:prstGeom prst="rect">
            <a:avLst/>
          </a:prstGeom>
        </p:spPr>
      </p:pic>
    </p:spTree>
    <p:extLst>
      <p:ext uri="{BB962C8B-B14F-4D97-AF65-F5344CB8AC3E}">
        <p14:creationId xmlns:p14="http://schemas.microsoft.com/office/powerpoint/2010/main" val="1197586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D5B26D7-BE06-A16E-93DC-25B60F87CFD7}"/>
              </a:ext>
            </a:extLst>
          </p:cNvPr>
          <p:cNvPicPr>
            <a:picLocks noChangeAspect="1"/>
          </p:cNvPicPr>
          <p:nvPr/>
        </p:nvPicPr>
        <p:blipFill>
          <a:blip r:embed="rId2"/>
          <a:stretch>
            <a:fillRect/>
          </a:stretch>
        </p:blipFill>
        <p:spPr>
          <a:xfrm>
            <a:off x="549677" y="982288"/>
            <a:ext cx="3438851" cy="1070390"/>
          </a:xfrm>
          <a:prstGeom prst="rect">
            <a:avLst/>
          </a:prstGeom>
        </p:spPr>
      </p:pic>
      <p:pic>
        <p:nvPicPr>
          <p:cNvPr id="5" name="圖片 4">
            <a:extLst>
              <a:ext uri="{FF2B5EF4-FFF2-40B4-BE49-F238E27FC236}">
                <a16:creationId xmlns:a16="http://schemas.microsoft.com/office/drawing/2014/main" id="{92045251-6EE6-FD24-FF73-59D3B148299B}"/>
              </a:ext>
            </a:extLst>
          </p:cNvPr>
          <p:cNvPicPr>
            <a:picLocks noChangeAspect="1"/>
          </p:cNvPicPr>
          <p:nvPr/>
        </p:nvPicPr>
        <p:blipFill>
          <a:blip r:embed="rId3"/>
          <a:stretch>
            <a:fillRect/>
          </a:stretch>
        </p:blipFill>
        <p:spPr>
          <a:xfrm>
            <a:off x="549674" y="2168388"/>
            <a:ext cx="3438851" cy="762106"/>
          </a:xfrm>
          <a:prstGeom prst="rect">
            <a:avLst/>
          </a:prstGeom>
        </p:spPr>
      </p:pic>
      <p:pic>
        <p:nvPicPr>
          <p:cNvPr id="6" name="圖片 5">
            <a:extLst>
              <a:ext uri="{FF2B5EF4-FFF2-40B4-BE49-F238E27FC236}">
                <a16:creationId xmlns:a16="http://schemas.microsoft.com/office/drawing/2014/main" id="{709BFAA6-CEE6-C449-D4B2-618EDE60A22A}"/>
              </a:ext>
            </a:extLst>
          </p:cNvPr>
          <p:cNvPicPr>
            <a:picLocks noChangeAspect="1"/>
          </p:cNvPicPr>
          <p:nvPr/>
        </p:nvPicPr>
        <p:blipFill>
          <a:blip r:embed="rId4"/>
          <a:stretch>
            <a:fillRect/>
          </a:stretch>
        </p:blipFill>
        <p:spPr>
          <a:xfrm>
            <a:off x="549673" y="3046204"/>
            <a:ext cx="3438851" cy="1077153"/>
          </a:xfrm>
          <a:prstGeom prst="rect">
            <a:avLst/>
          </a:prstGeom>
        </p:spPr>
      </p:pic>
      <p:pic>
        <p:nvPicPr>
          <p:cNvPr id="7" name="圖片 6">
            <a:extLst>
              <a:ext uri="{FF2B5EF4-FFF2-40B4-BE49-F238E27FC236}">
                <a16:creationId xmlns:a16="http://schemas.microsoft.com/office/drawing/2014/main" id="{94DBFA13-7F67-A4B9-9C7D-AA920874CC63}"/>
              </a:ext>
            </a:extLst>
          </p:cNvPr>
          <p:cNvPicPr>
            <a:picLocks noChangeAspect="1"/>
          </p:cNvPicPr>
          <p:nvPr/>
        </p:nvPicPr>
        <p:blipFill>
          <a:blip r:embed="rId5"/>
          <a:stretch>
            <a:fillRect/>
          </a:stretch>
        </p:blipFill>
        <p:spPr>
          <a:xfrm>
            <a:off x="549672" y="4239067"/>
            <a:ext cx="3438851" cy="1388166"/>
          </a:xfrm>
          <a:prstGeom prst="rect">
            <a:avLst/>
          </a:prstGeom>
        </p:spPr>
      </p:pic>
      <p:sp>
        <p:nvSpPr>
          <p:cNvPr id="9" name="文字方塊 8">
            <a:extLst>
              <a:ext uri="{FF2B5EF4-FFF2-40B4-BE49-F238E27FC236}">
                <a16:creationId xmlns:a16="http://schemas.microsoft.com/office/drawing/2014/main" id="{58189B71-A2BD-F75B-3F3C-F9760C40052A}"/>
              </a:ext>
            </a:extLst>
          </p:cNvPr>
          <p:cNvSpPr txBox="1"/>
          <p:nvPr/>
        </p:nvSpPr>
        <p:spPr>
          <a:xfrm>
            <a:off x="1594183" y="239304"/>
            <a:ext cx="1349827" cy="492443"/>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申 請</a:t>
            </a:r>
          </a:p>
        </p:txBody>
      </p:sp>
      <p:sp>
        <p:nvSpPr>
          <p:cNvPr id="10" name="文字方塊 9">
            <a:extLst>
              <a:ext uri="{FF2B5EF4-FFF2-40B4-BE49-F238E27FC236}">
                <a16:creationId xmlns:a16="http://schemas.microsoft.com/office/drawing/2014/main" id="{AD673EFA-5646-40E3-3697-B513F660F0FF}"/>
              </a:ext>
            </a:extLst>
          </p:cNvPr>
          <p:cNvSpPr txBox="1"/>
          <p:nvPr/>
        </p:nvSpPr>
        <p:spPr>
          <a:xfrm>
            <a:off x="5325805" y="239304"/>
            <a:ext cx="1349827" cy="492443"/>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核定</a:t>
            </a:r>
          </a:p>
        </p:txBody>
      </p:sp>
      <p:sp>
        <p:nvSpPr>
          <p:cNvPr id="11" name="文字方塊 10">
            <a:extLst>
              <a:ext uri="{FF2B5EF4-FFF2-40B4-BE49-F238E27FC236}">
                <a16:creationId xmlns:a16="http://schemas.microsoft.com/office/drawing/2014/main" id="{8551459C-6D6C-B698-81A7-D9E3FD3712B0}"/>
              </a:ext>
            </a:extLst>
          </p:cNvPr>
          <p:cNvSpPr txBox="1"/>
          <p:nvPr/>
        </p:nvSpPr>
        <p:spPr>
          <a:xfrm>
            <a:off x="4353186" y="871526"/>
            <a:ext cx="4058194"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申請不代表核定，</a:t>
            </a:r>
            <a:endPar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核定後將於</a:t>
            </a: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LINE</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群組公告獲補助名單。</a:t>
            </a:r>
            <a:endPar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3.</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獲補助學生需至職涯中心拿取執行記錄表</a:t>
            </a:r>
          </a:p>
        </p:txBody>
      </p:sp>
      <p:sp>
        <p:nvSpPr>
          <p:cNvPr id="12" name="文字方塊 11">
            <a:extLst>
              <a:ext uri="{FF2B5EF4-FFF2-40B4-BE49-F238E27FC236}">
                <a16:creationId xmlns:a16="http://schemas.microsoft.com/office/drawing/2014/main" id="{F7F64ABD-0303-A412-AA1C-D9DA099549ED}"/>
              </a:ext>
            </a:extLst>
          </p:cNvPr>
          <p:cNvSpPr txBox="1"/>
          <p:nvPr/>
        </p:nvSpPr>
        <p:spPr>
          <a:xfrm>
            <a:off x="9710571" y="239304"/>
            <a:ext cx="1349827" cy="492443"/>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執行</a:t>
            </a:r>
          </a:p>
        </p:txBody>
      </p:sp>
      <p:pic>
        <p:nvPicPr>
          <p:cNvPr id="14" name="圖形 18" descr="返回 以實心填滿">
            <a:extLst>
              <a:ext uri="{FF2B5EF4-FFF2-40B4-BE49-F238E27FC236}">
                <a16:creationId xmlns:a16="http://schemas.microsoft.com/office/drawing/2014/main" id="{34FC4D29-00E8-F63E-36EB-D1AD1AF46B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9807" y="44734"/>
            <a:ext cx="914400" cy="914400"/>
          </a:xfrm>
          <a:prstGeom prst="rect">
            <a:avLst/>
          </a:prstGeom>
        </p:spPr>
      </p:pic>
      <p:pic>
        <p:nvPicPr>
          <p:cNvPr id="15" name="圖形 19" descr="返回 以實心填滿">
            <a:extLst>
              <a:ext uri="{FF2B5EF4-FFF2-40B4-BE49-F238E27FC236}">
                <a16:creationId xmlns:a16="http://schemas.microsoft.com/office/drawing/2014/main" id="{04DDECBF-A693-8B9A-8438-0BFD48DB76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5804" y="67354"/>
            <a:ext cx="914400" cy="914400"/>
          </a:xfrm>
          <a:prstGeom prst="rect">
            <a:avLst/>
          </a:prstGeom>
        </p:spPr>
      </p:pic>
      <p:sp>
        <p:nvSpPr>
          <p:cNvPr id="16" name="文字方塊 15">
            <a:extLst>
              <a:ext uri="{FF2B5EF4-FFF2-40B4-BE49-F238E27FC236}">
                <a16:creationId xmlns:a16="http://schemas.microsoft.com/office/drawing/2014/main" id="{2F872E42-8679-5FF2-423F-7E0A82D7766E}"/>
              </a:ext>
            </a:extLst>
          </p:cNvPr>
          <p:cNvSpPr txBox="1"/>
          <p:nvPr/>
        </p:nvSpPr>
        <p:spPr>
          <a:xfrm>
            <a:off x="8776038" y="981754"/>
            <a:ext cx="3187594"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出席率應</a:t>
            </a:r>
            <a:r>
              <a:rPr kumimoji="0" lang="zh-TW" altLang="en-US" sz="1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高於</a:t>
            </a:r>
            <a:r>
              <a:rPr kumimoji="0" lang="en-US" altLang="zh-TW" sz="1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80%</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符合發予助學金資格。由系所助理確認。</a:t>
            </a:r>
            <a:endPar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執行記錄表應於</a:t>
            </a:r>
            <a:r>
              <a:rPr kumimoji="0" lang="en-US" altLang="zh-TW" sz="1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114/6/6</a:t>
            </a:r>
            <a:r>
              <a:rPr kumimoji="0" lang="zh-TW" altLang="en-US" sz="1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前</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繳回職涯中心。早完成早發放助學金。</a:t>
            </a:r>
          </a:p>
        </p:txBody>
      </p:sp>
      <p:pic>
        <p:nvPicPr>
          <p:cNvPr id="20" name="圖片 19" descr="一張含有 文字, 螢幕擷取畫面, 字型, 數字 的圖片&#10;&#10;自動產生的描述">
            <a:extLst>
              <a:ext uri="{FF2B5EF4-FFF2-40B4-BE49-F238E27FC236}">
                <a16:creationId xmlns:a16="http://schemas.microsoft.com/office/drawing/2014/main" id="{C0C07E39-C24E-071C-099F-3EA2F7A55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5804" y="2660583"/>
            <a:ext cx="3996726" cy="3009952"/>
          </a:xfrm>
          <a:prstGeom prst="rect">
            <a:avLst/>
          </a:prstGeom>
        </p:spPr>
      </p:pic>
      <p:pic>
        <p:nvPicPr>
          <p:cNvPr id="8" name="圖片 7" descr="一張含有 文字, 螢幕擷取畫面, 數字, 字型 的圖片&#10;&#10;自動產生的描述">
            <a:extLst>
              <a:ext uri="{FF2B5EF4-FFF2-40B4-BE49-F238E27FC236}">
                <a16:creationId xmlns:a16="http://schemas.microsoft.com/office/drawing/2014/main" id="{ACF872C0-796C-8D4E-9064-7E5A46D87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2853" y="1856411"/>
            <a:ext cx="3438850" cy="4863160"/>
          </a:xfrm>
          <a:prstGeom prst="rect">
            <a:avLst/>
          </a:prstGeom>
        </p:spPr>
      </p:pic>
    </p:spTree>
    <p:extLst>
      <p:ext uri="{BB962C8B-B14F-4D97-AF65-F5344CB8AC3E}">
        <p14:creationId xmlns:p14="http://schemas.microsoft.com/office/powerpoint/2010/main" val="3756184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一張含有 文字, 螢幕擷取畫面, 字型, 數字 的圖片&#10;&#10;自動產生的描述">
            <a:extLst>
              <a:ext uri="{FF2B5EF4-FFF2-40B4-BE49-F238E27FC236}">
                <a16:creationId xmlns:a16="http://schemas.microsoft.com/office/drawing/2014/main" id="{C06FC5D7-8E2E-29C2-461D-DA9F03800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450" y="702060"/>
            <a:ext cx="5428871" cy="6135634"/>
          </a:xfrm>
          <a:prstGeom prst="rect">
            <a:avLst/>
          </a:prstGeom>
        </p:spPr>
      </p:pic>
      <p:sp>
        <p:nvSpPr>
          <p:cNvPr id="4" name="文字方塊 3">
            <a:extLst>
              <a:ext uri="{FF2B5EF4-FFF2-40B4-BE49-F238E27FC236}">
                <a16:creationId xmlns:a16="http://schemas.microsoft.com/office/drawing/2014/main" id="{E6AAC066-6D10-ED57-56B5-EE024B481E21}"/>
              </a:ext>
            </a:extLst>
          </p:cNvPr>
          <p:cNvSpPr txBox="1"/>
          <p:nvPr/>
        </p:nvSpPr>
        <p:spPr>
          <a:xfrm>
            <a:off x="1143055" y="79409"/>
            <a:ext cx="9165662" cy="659540"/>
          </a:xfrm>
          <a:prstGeom prst="rect">
            <a:avLst/>
          </a:prstGeom>
          <a:noFill/>
        </p:spPr>
        <p:txBody>
          <a:bodyPr vert="horz"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rPr>
              <a:t>方案</a:t>
            </a:r>
            <a:r>
              <a:rPr kumimoji="0" lang="en-US" altLang="zh-TW" sz="28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rPr>
              <a:t>B</a:t>
            </a:r>
            <a:r>
              <a:rPr kumimoji="0" lang="zh-TW" altLang="en-US" sz="28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rPr>
              <a:t>：自主規劃考取證照</a:t>
            </a:r>
            <a:r>
              <a:rPr kumimoji="0" lang="en-US" altLang="zh-TW" sz="28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rPr>
              <a:t>(</a:t>
            </a:r>
            <a:r>
              <a:rPr kumimoji="0" lang="zh-TW" altLang="en-US" sz="28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rPr>
              <a:t>語文類請申請外語檢定</a:t>
            </a:r>
            <a:r>
              <a:rPr kumimoji="0" lang="en-US" altLang="zh-TW" sz="28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rPr>
              <a:t>)</a:t>
            </a:r>
            <a:endParaRPr kumimoji="0" lang="en-US" altLang="zh-TW" sz="2800" b="1" i="0" u="none" strike="noStrike" kern="1200" cap="none" spc="0" normalizeH="0" baseline="0" noProof="0" dirty="0">
              <a:ln>
                <a:noFill/>
              </a:ln>
              <a:solidFill>
                <a:srgbClr val="000000">
                  <a:lumMod val="95000"/>
                </a:srgbClr>
              </a:solidFill>
              <a:effectLst/>
              <a:uLnTx/>
              <a:uFillTx/>
              <a:latin typeface="華康儷中黑(P)" panose="020B0500000000000000" pitchFamily="34" charset="-120"/>
              <a:ea typeface="華康儷中黑(P)" panose="020B0500000000000000" pitchFamily="34" charset="-120"/>
              <a:cs typeface="+mn-cs"/>
            </a:endParaRPr>
          </a:p>
        </p:txBody>
      </p:sp>
      <p:sp>
        <p:nvSpPr>
          <p:cNvPr id="5" name="矩形 4">
            <a:extLst>
              <a:ext uri="{FF2B5EF4-FFF2-40B4-BE49-F238E27FC236}">
                <a16:creationId xmlns:a16="http://schemas.microsoft.com/office/drawing/2014/main" id="{08AD4F71-41A5-8E89-42A5-FC78FE867E55}"/>
              </a:ext>
            </a:extLst>
          </p:cNvPr>
          <p:cNvSpPr/>
          <p:nvPr/>
        </p:nvSpPr>
        <p:spPr>
          <a:xfrm>
            <a:off x="3852811" y="5797899"/>
            <a:ext cx="3894468" cy="3580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Gill Sans MT" panose="020B0502020104020203"/>
              <a:ea typeface="微軟正黑體" panose="020B0604030504040204" pitchFamily="34" charset="-120"/>
              <a:cs typeface="+mn-cs"/>
            </a:endParaRPr>
          </a:p>
        </p:txBody>
      </p:sp>
    </p:spTree>
    <p:extLst>
      <p:ext uri="{BB962C8B-B14F-4D97-AF65-F5344CB8AC3E}">
        <p14:creationId xmlns:p14="http://schemas.microsoft.com/office/powerpoint/2010/main" val="4261478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字型, 螢幕擷取畫面, 行 的圖片&#10;&#10;自動產生的描述">
            <a:extLst>
              <a:ext uri="{FF2B5EF4-FFF2-40B4-BE49-F238E27FC236}">
                <a16:creationId xmlns:a16="http://schemas.microsoft.com/office/drawing/2014/main" id="{B05C5F8E-CAAD-8192-063D-8B9D191F7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832" y="1459908"/>
            <a:ext cx="6943725" cy="3904742"/>
          </a:xfrm>
          <a:prstGeom prst="rect">
            <a:avLst/>
          </a:prstGeom>
        </p:spPr>
      </p:pic>
      <p:sp>
        <p:nvSpPr>
          <p:cNvPr id="8" name="文字方塊 7">
            <a:extLst>
              <a:ext uri="{FF2B5EF4-FFF2-40B4-BE49-F238E27FC236}">
                <a16:creationId xmlns:a16="http://schemas.microsoft.com/office/drawing/2014/main" id="{35048BDF-C035-4ECA-A804-050A2DE3C7F9}"/>
              </a:ext>
            </a:extLst>
          </p:cNvPr>
          <p:cNvSpPr txBox="1"/>
          <p:nvPr/>
        </p:nvSpPr>
        <p:spPr>
          <a:xfrm>
            <a:off x="6271987" y="1583785"/>
            <a:ext cx="34747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highlight>
                  <a:srgbClr val="FFFF00"/>
                </a:highlight>
                <a:uLnTx/>
                <a:uFillTx/>
                <a:latin typeface="微軟正黑體" panose="020B0604030504040204" pitchFamily="34" charset="-120"/>
                <a:ea typeface="微軟正黑體" panose="020B0604030504040204" pitchFamily="34" charset="-120"/>
                <a:cs typeface="+mn-cs"/>
              </a:rPr>
              <a:t>上限為</a:t>
            </a:r>
            <a:r>
              <a:rPr kumimoji="0" lang="en-US" altLang="zh-TW" sz="1800" b="1" i="0" u="none" strike="noStrike" kern="1200" cap="none" spc="0" normalizeH="0" baseline="0" noProof="0" dirty="0">
                <a:ln>
                  <a:noFill/>
                </a:ln>
                <a:solidFill>
                  <a:srgbClr val="FF0000"/>
                </a:solidFill>
                <a:effectLst/>
                <a:highlight>
                  <a:srgbClr val="FFFF00"/>
                </a:highlight>
                <a:uLnTx/>
                <a:uFillTx/>
                <a:latin typeface="微軟正黑體" panose="020B0604030504040204" pitchFamily="34" charset="-120"/>
                <a:ea typeface="微軟正黑體" panose="020B0604030504040204" pitchFamily="34" charset="-120"/>
                <a:cs typeface="+mn-cs"/>
              </a:rPr>
              <a:t>8000</a:t>
            </a:r>
            <a:r>
              <a:rPr kumimoji="0" lang="zh-TW" altLang="en-US" sz="1800" b="1" i="0" u="none" strike="noStrike" kern="1200" cap="none" spc="0" normalizeH="0" baseline="0" noProof="0" dirty="0">
                <a:ln>
                  <a:noFill/>
                </a:ln>
                <a:solidFill>
                  <a:srgbClr val="FF0000"/>
                </a:solidFill>
                <a:effectLst/>
                <a:highlight>
                  <a:srgbClr val="FFFF00"/>
                </a:highlight>
                <a:uLnTx/>
                <a:uFillTx/>
                <a:latin typeface="微軟正黑體" panose="020B0604030504040204" pitchFamily="34" charset="-120"/>
                <a:ea typeface="微軟正黑體" panose="020B0604030504040204" pitchFamily="34" charset="-120"/>
                <a:cs typeface="+mn-cs"/>
              </a:rPr>
              <a:t>元</a:t>
            </a:r>
            <a:r>
              <a:rPr kumimoji="0" lang="en-US" altLang="zh-TW" sz="1800" b="1" i="0" u="none" strike="noStrike" kern="1200" cap="none" spc="0" normalizeH="0" baseline="0" noProof="0" dirty="0">
                <a:ln>
                  <a:noFill/>
                </a:ln>
                <a:solidFill>
                  <a:srgbClr val="FF0000"/>
                </a:solidFill>
                <a:effectLst/>
                <a:highlight>
                  <a:srgbClr val="FFFF00"/>
                </a:highligh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1200" cap="none" spc="0" normalizeH="0" baseline="0" noProof="0" dirty="0">
                <a:ln>
                  <a:noFill/>
                </a:ln>
                <a:solidFill>
                  <a:srgbClr val="FF0000"/>
                </a:solidFill>
                <a:effectLst/>
                <a:highlight>
                  <a:srgbClr val="FFFF00"/>
                </a:highlight>
                <a:uLnTx/>
                <a:uFillTx/>
                <a:latin typeface="微軟正黑體" panose="020B0604030504040204" pitchFamily="34" charset="-120"/>
                <a:ea typeface="微軟正黑體" panose="020B0604030504040204" pitchFamily="34" charset="-120"/>
                <a:cs typeface="+mn-cs"/>
              </a:rPr>
              <a:t>學期為原則</a:t>
            </a:r>
          </a:p>
        </p:txBody>
      </p:sp>
    </p:spTree>
    <p:extLst>
      <p:ext uri="{BB962C8B-B14F-4D97-AF65-F5344CB8AC3E}">
        <p14:creationId xmlns:p14="http://schemas.microsoft.com/office/powerpoint/2010/main" val="603710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46A58D-5E74-120A-04DE-C37454F4D6C4}"/>
              </a:ext>
            </a:extLst>
          </p:cNvPr>
          <p:cNvGraphicFramePr>
            <a:graphicFrameLocks noGrp="1"/>
          </p:cNvGraphicFramePr>
          <p:nvPr/>
        </p:nvGraphicFramePr>
        <p:xfrm>
          <a:off x="6614287" y="3167150"/>
          <a:ext cx="5097389" cy="1828800"/>
        </p:xfrm>
        <a:graphic>
          <a:graphicData uri="http://schemas.openxmlformats.org/drawingml/2006/table">
            <a:tbl>
              <a:tblPr firstRow="1" bandRow="1">
                <a:tableStyleId>{22838BEF-8BB2-4498-84A7-C5851F593DF1}</a:tableStyleId>
              </a:tblPr>
              <a:tblGrid>
                <a:gridCol w="960553">
                  <a:extLst>
                    <a:ext uri="{9D8B030D-6E8A-4147-A177-3AD203B41FA5}">
                      <a16:colId xmlns:a16="http://schemas.microsoft.com/office/drawing/2014/main" val="3936517263"/>
                    </a:ext>
                  </a:extLst>
                </a:gridCol>
                <a:gridCol w="4136836">
                  <a:extLst>
                    <a:ext uri="{9D8B030D-6E8A-4147-A177-3AD203B41FA5}">
                      <a16:colId xmlns:a16="http://schemas.microsoft.com/office/drawing/2014/main" val="4160961442"/>
                    </a:ext>
                  </a:extLst>
                </a:gridCol>
              </a:tblGrid>
              <a:tr h="126483">
                <a:tc>
                  <a:txBody>
                    <a:bodyPr/>
                    <a:lstStyle/>
                    <a:p>
                      <a:pPr algn="ctr"/>
                      <a:r>
                        <a:rPr lang="zh-TW" altLang="en-US" sz="1600" dirty="0">
                          <a:latin typeface="微軟正黑體" panose="020B0604030504040204" pitchFamily="34" charset="-120"/>
                          <a:ea typeface="微軟正黑體" panose="020B0604030504040204" pitchFamily="34" charset="-120"/>
                        </a:rPr>
                        <a:t>月份</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期程規劃</a:t>
                      </a:r>
                    </a:p>
                  </a:txBody>
                  <a:tcPr anchor="ctr"/>
                </a:tc>
                <a:extLst>
                  <a:ext uri="{0D108BD9-81ED-4DB2-BD59-A6C34878D82A}">
                    <a16:rowId xmlns:a16="http://schemas.microsoft.com/office/drawing/2014/main" val="1081117821"/>
                  </a:ext>
                </a:extLst>
              </a:tr>
              <a:tr h="153906">
                <a:tc>
                  <a:txBody>
                    <a:bodyPr/>
                    <a:lstStyle/>
                    <a:p>
                      <a:pPr algn="ctr"/>
                      <a:r>
                        <a:rPr lang="zh-TW" altLang="en-US" sz="16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微生物課程微生物術科講解與練習</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每組兩人，輪流實際操作</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33769502"/>
                  </a:ext>
                </a:extLst>
              </a:tr>
              <a:tr h="126483">
                <a:tc>
                  <a:txBody>
                    <a:bodyPr/>
                    <a:lstStyle/>
                    <a:p>
                      <a:pPr algn="ctr"/>
                      <a:r>
                        <a:rPr lang="zh-TW" altLang="en-US" sz="16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食品分析課程化學分析術科講解與練習</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每組兩人，輪流實際操作</a:t>
                      </a:r>
                      <a:r>
                        <a:rPr lang="en-US" altLang="zh-TW" sz="1600" dirty="0">
                          <a:latin typeface="微軟正黑體" panose="020B0604030504040204" pitchFamily="34" charset="-120"/>
                          <a:ea typeface="微軟正黑體" panose="020B0604030504040204" pitchFamily="34" charset="-120"/>
                        </a:rPr>
                        <a:t>)</a:t>
                      </a:r>
                    </a:p>
                  </a:txBody>
                  <a:tcPr anchor="ctr"/>
                </a:tc>
                <a:extLst>
                  <a:ext uri="{0D108BD9-81ED-4DB2-BD59-A6C34878D82A}">
                    <a16:rowId xmlns:a16="http://schemas.microsoft.com/office/drawing/2014/main" val="894215500"/>
                  </a:ext>
                </a:extLst>
              </a:tr>
              <a:tr h="126483">
                <a:tc>
                  <a:txBody>
                    <a:bodyPr/>
                    <a:lstStyle/>
                    <a:p>
                      <a:pPr algn="ctr"/>
                      <a:r>
                        <a:rPr lang="zh-TW" altLang="en-US" sz="16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○月○日正式考試</a:t>
                      </a:r>
                    </a:p>
                  </a:txBody>
                  <a:tcPr anchor="ctr"/>
                </a:tc>
                <a:extLst>
                  <a:ext uri="{0D108BD9-81ED-4DB2-BD59-A6C34878D82A}">
                    <a16:rowId xmlns:a16="http://schemas.microsoft.com/office/drawing/2014/main" val="578452563"/>
                  </a:ext>
                </a:extLst>
              </a:tr>
            </a:tbl>
          </a:graphicData>
        </a:graphic>
      </p:graphicFrame>
      <p:sp>
        <p:nvSpPr>
          <p:cNvPr id="5" name="矩形 4">
            <a:extLst>
              <a:ext uri="{FF2B5EF4-FFF2-40B4-BE49-F238E27FC236}">
                <a16:creationId xmlns:a16="http://schemas.microsoft.com/office/drawing/2014/main" id="{3BA59A22-AA84-7C8D-14CF-6906AF1EE337}"/>
              </a:ext>
            </a:extLst>
          </p:cNvPr>
          <p:cNvSpPr/>
          <p:nvPr/>
        </p:nvSpPr>
        <p:spPr>
          <a:xfrm>
            <a:off x="6249890" y="1630679"/>
            <a:ext cx="203132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highlight>
                  <a:srgbClr val="FFFF00"/>
                </a:highlight>
                <a:uLnTx/>
                <a:uFillTx/>
                <a:latin typeface="微軟正黑體" panose="020B0604030504040204" pitchFamily="34" charset="-120"/>
                <a:ea typeface="微軟正黑體" panose="020B0604030504040204" pitchFamily="34" charset="-120"/>
                <a:cs typeface="+mn-cs"/>
              </a:rPr>
              <a:t>自我學習規劃內容</a:t>
            </a:r>
            <a:endParaRPr kumimoji="0" lang="en-US" altLang="zh-TW" sz="1800" b="1" i="0" u="none" strike="noStrike" kern="1200" cap="none" spc="0" normalizeH="0" baseline="0" noProof="0" dirty="0">
              <a:ln>
                <a:noFill/>
              </a:ln>
              <a:solidFill>
                <a:srgbClr val="FF0000"/>
              </a:solidFill>
              <a:effectLst/>
              <a:highlight>
                <a:srgbClr val="FFFF00"/>
              </a:highlight>
              <a:uLnTx/>
              <a:uFillTx/>
              <a:latin typeface="微軟正黑體" panose="020B0604030504040204" pitchFamily="34" charset="-120"/>
              <a:ea typeface="微軟正黑體" panose="020B0604030504040204" pitchFamily="34" charset="-120"/>
              <a:cs typeface="+mn-cs"/>
            </a:endParaRPr>
          </a:p>
        </p:txBody>
      </p:sp>
      <p:sp>
        <p:nvSpPr>
          <p:cNvPr id="6" name="文字方塊 5">
            <a:extLst>
              <a:ext uri="{FF2B5EF4-FFF2-40B4-BE49-F238E27FC236}">
                <a16:creationId xmlns:a16="http://schemas.microsoft.com/office/drawing/2014/main" id="{4B4830C3-EE21-4C63-0CE2-9F5928386518}"/>
              </a:ext>
            </a:extLst>
          </p:cNvPr>
          <p:cNvSpPr txBox="1"/>
          <p:nvPr/>
        </p:nvSpPr>
        <p:spPr>
          <a:xfrm>
            <a:off x="6182778" y="2062616"/>
            <a:ext cx="582618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highlight>
                  <a:srgbClr val="FFFF00"/>
                </a:highlight>
                <a:uLnTx/>
                <a:uFillTx/>
                <a:latin typeface="Helvetica Neue"/>
                <a:ea typeface="微軟正黑體" panose="020B0604030504040204" pitchFamily="34" charset="-120"/>
                <a:cs typeface="+mn-cs"/>
              </a:rPr>
              <a:t>請填寫</a:t>
            </a:r>
            <a:r>
              <a:rPr kumimoji="0" lang="en-US" altLang="zh-TW" sz="1800" b="1" i="0" u="none" strike="noStrike" kern="1200" cap="none" spc="0" normalizeH="0" baseline="0" noProof="0" dirty="0">
                <a:ln>
                  <a:noFill/>
                </a:ln>
                <a:solidFill>
                  <a:srgbClr val="FF0000"/>
                </a:solidFill>
                <a:effectLst/>
                <a:highlight>
                  <a:srgbClr val="FFFF00"/>
                </a:highlight>
                <a:uLnTx/>
                <a:uFillTx/>
                <a:latin typeface="Helvetica Neue"/>
                <a:ea typeface="微軟正黑體" panose="020B0604030504040204" pitchFamily="34" charset="-120"/>
                <a:cs typeface="+mn-cs"/>
              </a:rPr>
              <a:t>3</a:t>
            </a:r>
            <a:r>
              <a:rPr kumimoji="0" lang="zh-TW" altLang="en-US" sz="1800" b="1" i="0" u="none" strike="noStrike" kern="1200" cap="none" spc="0" normalizeH="0" baseline="0" noProof="0" dirty="0">
                <a:ln>
                  <a:noFill/>
                </a:ln>
                <a:solidFill>
                  <a:srgbClr val="FF0000"/>
                </a:solidFill>
                <a:effectLst/>
                <a:highlight>
                  <a:srgbClr val="FFFF00"/>
                </a:highlight>
                <a:uLnTx/>
                <a:uFillTx/>
                <a:latin typeface="Helvetica Neue"/>
                <a:ea typeface="微軟正黑體" panose="020B0604030504040204" pitchFamily="34" charset="-120"/>
                <a:cs typeface="+mn-cs"/>
              </a:rPr>
              <a:t>月～</a:t>
            </a:r>
            <a:r>
              <a:rPr kumimoji="0" lang="en-US" altLang="zh-TW" sz="1800" b="1" i="0" u="none" strike="noStrike" kern="1200" cap="none" spc="0" normalizeH="0" baseline="0" noProof="0" dirty="0">
                <a:ln>
                  <a:noFill/>
                </a:ln>
                <a:solidFill>
                  <a:srgbClr val="FF0000"/>
                </a:solidFill>
                <a:effectLst/>
                <a:highlight>
                  <a:srgbClr val="FFFF00"/>
                </a:highlight>
                <a:uLnTx/>
                <a:uFillTx/>
                <a:latin typeface="Helvetica Neue"/>
                <a:ea typeface="微軟正黑體" panose="020B0604030504040204" pitchFamily="34" charset="-120"/>
                <a:cs typeface="+mn-cs"/>
              </a:rPr>
              <a:t>6</a:t>
            </a:r>
            <a:r>
              <a:rPr kumimoji="0" lang="zh-TW" altLang="en-US" sz="1800" b="1" i="0" u="none" strike="noStrike" kern="1200" cap="none" spc="0" normalizeH="0" baseline="0" noProof="0" dirty="0">
                <a:ln>
                  <a:noFill/>
                </a:ln>
                <a:solidFill>
                  <a:srgbClr val="FF0000"/>
                </a:solidFill>
                <a:effectLst/>
                <a:highlight>
                  <a:srgbClr val="FFFF00"/>
                </a:highlight>
                <a:uLnTx/>
                <a:uFillTx/>
                <a:latin typeface="Helvetica Neue"/>
                <a:ea typeface="微軟正黑體" panose="020B0604030504040204" pitchFamily="34" charset="-120"/>
                <a:cs typeface="+mn-cs"/>
              </a:rPr>
              <a:t>月期程規劃，若無規劃之月份請填寫「無」</a:t>
            </a:r>
          </a:p>
        </p:txBody>
      </p:sp>
      <p:sp>
        <p:nvSpPr>
          <p:cNvPr id="7" name="文字方塊 6">
            <a:extLst>
              <a:ext uri="{FF2B5EF4-FFF2-40B4-BE49-F238E27FC236}">
                <a16:creationId xmlns:a16="http://schemas.microsoft.com/office/drawing/2014/main" id="{A7E2D14D-AD22-BEF7-5493-0960F2A94717}"/>
              </a:ext>
            </a:extLst>
          </p:cNvPr>
          <p:cNvSpPr txBox="1"/>
          <p:nvPr/>
        </p:nvSpPr>
        <p:spPr>
          <a:xfrm>
            <a:off x="6801395" y="2716481"/>
            <a:ext cx="7576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範例</a:t>
            </a:r>
          </a:p>
        </p:txBody>
      </p:sp>
      <p:pic>
        <p:nvPicPr>
          <p:cNvPr id="3" name="圖片 2" descr="一張含有 文字, 螢幕擷取畫面, 字型, 數字 的圖片&#10;&#10;自動產生的描述">
            <a:extLst>
              <a:ext uri="{FF2B5EF4-FFF2-40B4-BE49-F238E27FC236}">
                <a16:creationId xmlns:a16="http://schemas.microsoft.com/office/drawing/2014/main" id="{7A738681-4807-BC3A-0B8D-7FFC7A5CC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41" y="0"/>
            <a:ext cx="5207565" cy="6858000"/>
          </a:xfrm>
          <a:prstGeom prst="rect">
            <a:avLst/>
          </a:prstGeom>
        </p:spPr>
      </p:pic>
    </p:spTree>
    <p:extLst>
      <p:ext uri="{BB962C8B-B14F-4D97-AF65-F5344CB8AC3E}">
        <p14:creationId xmlns:p14="http://schemas.microsoft.com/office/powerpoint/2010/main" val="3364978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528AF954-C7FB-2F9E-E0BB-4F9C90C4218B}"/>
              </a:ext>
            </a:extLst>
          </p:cNvPr>
          <p:cNvSpPr txBox="1"/>
          <p:nvPr/>
        </p:nvSpPr>
        <p:spPr>
          <a:xfrm>
            <a:off x="7457440" y="1063897"/>
            <a:ext cx="4171405" cy="723275"/>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1.</a:t>
            </a:r>
            <a:r>
              <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自主規劃考取證照須有一位指導老師。</a:t>
            </a:r>
            <a:endParaRPr kumimoji="0" lang="en-US" altLang="zh-TW"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zh-TW"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2.</a:t>
            </a:r>
            <a:r>
              <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申請時，須經指導老師簽名。</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389" y="3923421"/>
            <a:ext cx="2364562" cy="2773680"/>
          </a:xfrm>
          <a:prstGeom prst="rect">
            <a:avLst/>
          </a:prstGeom>
        </p:spPr>
      </p:pic>
      <p:pic>
        <p:nvPicPr>
          <p:cNvPr id="3" name="圖片 2" descr="一張含有 文字, 螢幕擷取畫面, 字型 的圖片&#10;&#10;自動產生的描述">
            <a:extLst>
              <a:ext uri="{FF2B5EF4-FFF2-40B4-BE49-F238E27FC236}">
                <a16:creationId xmlns:a16="http://schemas.microsoft.com/office/drawing/2014/main" id="{8CA4E6FE-2CF4-6A42-F904-5EE789F68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49" y="118676"/>
            <a:ext cx="7136991" cy="6224339"/>
          </a:xfrm>
          <a:prstGeom prst="rect">
            <a:avLst/>
          </a:prstGeom>
        </p:spPr>
      </p:pic>
    </p:spTree>
    <p:extLst>
      <p:ext uri="{BB962C8B-B14F-4D97-AF65-F5344CB8AC3E}">
        <p14:creationId xmlns:p14="http://schemas.microsoft.com/office/powerpoint/2010/main" val="2860227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62E8B404-022E-D7C2-5C58-4124217BF3D7}"/>
              </a:ext>
            </a:extLst>
          </p:cNvPr>
          <p:cNvPicPr>
            <a:picLocks noChangeAspect="1"/>
          </p:cNvPicPr>
          <p:nvPr/>
        </p:nvPicPr>
        <p:blipFill>
          <a:blip r:embed="rId2"/>
          <a:stretch>
            <a:fillRect/>
          </a:stretch>
        </p:blipFill>
        <p:spPr>
          <a:xfrm>
            <a:off x="549677" y="982288"/>
            <a:ext cx="3438851" cy="1070390"/>
          </a:xfrm>
          <a:prstGeom prst="rect">
            <a:avLst/>
          </a:prstGeom>
        </p:spPr>
      </p:pic>
      <p:pic>
        <p:nvPicPr>
          <p:cNvPr id="5" name="圖片 4">
            <a:extLst>
              <a:ext uri="{FF2B5EF4-FFF2-40B4-BE49-F238E27FC236}">
                <a16:creationId xmlns:a16="http://schemas.microsoft.com/office/drawing/2014/main" id="{C1BA8FD1-F6E8-2E4B-61CA-D0D4B8E623BD}"/>
              </a:ext>
            </a:extLst>
          </p:cNvPr>
          <p:cNvPicPr>
            <a:picLocks noChangeAspect="1"/>
          </p:cNvPicPr>
          <p:nvPr/>
        </p:nvPicPr>
        <p:blipFill>
          <a:blip r:embed="rId3"/>
          <a:stretch>
            <a:fillRect/>
          </a:stretch>
        </p:blipFill>
        <p:spPr>
          <a:xfrm>
            <a:off x="549674" y="2168388"/>
            <a:ext cx="3438851" cy="762106"/>
          </a:xfrm>
          <a:prstGeom prst="rect">
            <a:avLst/>
          </a:prstGeom>
        </p:spPr>
      </p:pic>
      <p:pic>
        <p:nvPicPr>
          <p:cNvPr id="6" name="圖片 5">
            <a:extLst>
              <a:ext uri="{FF2B5EF4-FFF2-40B4-BE49-F238E27FC236}">
                <a16:creationId xmlns:a16="http://schemas.microsoft.com/office/drawing/2014/main" id="{8D57DA4E-FBA2-6C59-B2CA-D22AB5D97391}"/>
              </a:ext>
            </a:extLst>
          </p:cNvPr>
          <p:cNvPicPr>
            <a:picLocks noChangeAspect="1"/>
          </p:cNvPicPr>
          <p:nvPr/>
        </p:nvPicPr>
        <p:blipFill>
          <a:blip r:embed="rId4"/>
          <a:stretch>
            <a:fillRect/>
          </a:stretch>
        </p:blipFill>
        <p:spPr>
          <a:xfrm>
            <a:off x="549673" y="3046204"/>
            <a:ext cx="3438851" cy="1077153"/>
          </a:xfrm>
          <a:prstGeom prst="rect">
            <a:avLst/>
          </a:prstGeom>
        </p:spPr>
      </p:pic>
      <p:sp>
        <p:nvSpPr>
          <p:cNvPr id="7" name="文字方塊 6">
            <a:extLst>
              <a:ext uri="{FF2B5EF4-FFF2-40B4-BE49-F238E27FC236}">
                <a16:creationId xmlns:a16="http://schemas.microsoft.com/office/drawing/2014/main" id="{8AE793A7-E1DB-ECFB-9647-5A87CED6E3A4}"/>
              </a:ext>
            </a:extLst>
          </p:cNvPr>
          <p:cNvSpPr txBox="1"/>
          <p:nvPr/>
        </p:nvSpPr>
        <p:spPr>
          <a:xfrm>
            <a:off x="1594183" y="239304"/>
            <a:ext cx="1349827" cy="492443"/>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申 請</a:t>
            </a:r>
          </a:p>
        </p:txBody>
      </p:sp>
      <p:sp>
        <p:nvSpPr>
          <p:cNvPr id="8" name="文字方塊 7">
            <a:extLst>
              <a:ext uri="{FF2B5EF4-FFF2-40B4-BE49-F238E27FC236}">
                <a16:creationId xmlns:a16="http://schemas.microsoft.com/office/drawing/2014/main" id="{E92B4ABC-1C78-FCE9-C356-0A02A43F7835}"/>
              </a:ext>
            </a:extLst>
          </p:cNvPr>
          <p:cNvSpPr txBox="1"/>
          <p:nvPr/>
        </p:nvSpPr>
        <p:spPr>
          <a:xfrm>
            <a:off x="5325805" y="239304"/>
            <a:ext cx="1349827" cy="492443"/>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核定</a:t>
            </a:r>
          </a:p>
        </p:txBody>
      </p:sp>
      <p:sp>
        <p:nvSpPr>
          <p:cNvPr id="9" name="文字方塊 8">
            <a:extLst>
              <a:ext uri="{FF2B5EF4-FFF2-40B4-BE49-F238E27FC236}">
                <a16:creationId xmlns:a16="http://schemas.microsoft.com/office/drawing/2014/main" id="{2C499064-DDD9-F71F-0F6E-F512CEFE64F2}"/>
              </a:ext>
            </a:extLst>
          </p:cNvPr>
          <p:cNvSpPr txBox="1"/>
          <p:nvPr/>
        </p:nvSpPr>
        <p:spPr>
          <a:xfrm>
            <a:off x="4362740" y="942161"/>
            <a:ext cx="4058194"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申請不代表核定，</a:t>
            </a:r>
            <a:endPar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核定後將於</a:t>
            </a: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LINE</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群組公告獲補助名單。</a:t>
            </a:r>
            <a:endPar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3.</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獲補助學生需至職涯中心拿取執行記錄表</a:t>
            </a:r>
          </a:p>
        </p:txBody>
      </p:sp>
      <p:sp>
        <p:nvSpPr>
          <p:cNvPr id="10" name="文字方塊 9">
            <a:extLst>
              <a:ext uri="{FF2B5EF4-FFF2-40B4-BE49-F238E27FC236}">
                <a16:creationId xmlns:a16="http://schemas.microsoft.com/office/drawing/2014/main" id="{199A15DF-9A6B-CDEB-5C93-065FCB3E5586}"/>
              </a:ext>
            </a:extLst>
          </p:cNvPr>
          <p:cNvSpPr txBox="1"/>
          <p:nvPr/>
        </p:nvSpPr>
        <p:spPr>
          <a:xfrm>
            <a:off x="9710571" y="239304"/>
            <a:ext cx="1349827" cy="492443"/>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執行</a:t>
            </a:r>
          </a:p>
        </p:txBody>
      </p:sp>
      <p:pic>
        <p:nvPicPr>
          <p:cNvPr id="11" name="圖形 18" descr="返回 以實心填滿">
            <a:extLst>
              <a:ext uri="{FF2B5EF4-FFF2-40B4-BE49-F238E27FC236}">
                <a16:creationId xmlns:a16="http://schemas.microsoft.com/office/drawing/2014/main" id="{76E23E09-3828-EFB8-E03B-C17C995DE6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9807" y="44734"/>
            <a:ext cx="914400" cy="914400"/>
          </a:xfrm>
          <a:prstGeom prst="rect">
            <a:avLst/>
          </a:prstGeom>
        </p:spPr>
      </p:pic>
      <p:pic>
        <p:nvPicPr>
          <p:cNvPr id="12" name="圖形 19" descr="返回 以實心填滿">
            <a:extLst>
              <a:ext uri="{FF2B5EF4-FFF2-40B4-BE49-F238E27FC236}">
                <a16:creationId xmlns:a16="http://schemas.microsoft.com/office/drawing/2014/main" id="{232BA7A3-1B70-E2FB-4653-AED3A8FAF9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5804" y="67354"/>
            <a:ext cx="914400" cy="914400"/>
          </a:xfrm>
          <a:prstGeom prst="rect">
            <a:avLst/>
          </a:prstGeom>
        </p:spPr>
      </p:pic>
      <p:sp>
        <p:nvSpPr>
          <p:cNvPr id="13" name="文字方塊 12">
            <a:extLst>
              <a:ext uri="{FF2B5EF4-FFF2-40B4-BE49-F238E27FC236}">
                <a16:creationId xmlns:a16="http://schemas.microsoft.com/office/drawing/2014/main" id="{76263D5C-1971-41FC-066F-DA8EB71566DB}"/>
              </a:ext>
            </a:extLst>
          </p:cNvPr>
          <p:cNvSpPr txBox="1"/>
          <p:nvPr/>
        </p:nvSpPr>
        <p:spPr>
          <a:xfrm>
            <a:off x="9031301" y="1156220"/>
            <a:ext cx="2932331" cy="22929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須於規劃學習期程內記錄</a:t>
            </a:r>
            <a:r>
              <a:rPr kumimoji="0" lang="zh-TW" altLang="en-US" sz="1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至少</a:t>
            </a:r>
            <a:r>
              <a:rPr kumimoji="0" lang="en-US" altLang="zh-TW" sz="1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4</a:t>
            </a:r>
            <a:r>
              <a:rPr kumimoji="0" lang="zh-TW" altLang="en-US" sz="1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次</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的學習記錄。</a:t>
            </a:r>
            <a:endPar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學習記錄完成後應由指導老師簽註輔導意見及簽名。</a:t>
            </a:r>
            <a:endPar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3.</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執行記錄表應於</a:t>
            </a:r>
            <a:r>
              <a:rPr kumimoji="0" lang="en-US" altLang="zh-TW" sz="1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114/6/6</a:t>
            </a:r>
            <a:r>
              <a:rPr kumimoji="0" lang="zh-TW" altLang="en-US" sz="1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前</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繳回職涯中心。早完成早發放助學金。</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pic>
        <p:nvPicPr>
          <p:cNvPr id="14" name="圖片 13">
            <a:extLst>
              <a:ext uri="{FF2B5EF4-FFF2-40B4-BE49-F238E27FC236}">
                <a16:creationId xmlns:a16="http://schemas.microsoft.com/office/drawing/2014/main" id="{05CC6797-8E11-977B-2AB9-762229432029}"/>
              </a:ext>
            </a:extLst>
          </p:cNvPr>
          <p:cNvPicPr>
            <a:picLocks noChangeAspect="1"/>
          </p:cNvPicPr>
          <p:nvPr/>
        </p:nvPicPr>
        <p:blipFill>
          <a:blip r:embed="rId6"/>
          <a:stretch>
            <a:fillRect/>
          </a:stretch>
        </p:blipFill>
        <p:spPr>
          <a:xfrm>
            <a:off x="532045" y="4239067"/>
            <a:ext cx="3456480" cy="1077153"/>
          </a:xfrm>
          <a:prstGeom prst="rect">
            <a:avLst/>
          </a:prstGeom>
        </p:spPr>
      </p:pic>
      <p:sp>
        <p:nvSpPr>
          <p:cNvPr id="15" name="矩形 14">
            <a:extLst>
              <a:ext uri="{FF2B5EF4-FFF2-40B4-BE49-F238E27FC236}">
                <a16:creationId xmlns:a16="http://schemas.microsoft.com/office/drawing/2014/main" id="{EFA890E7-C994-F07B-7450-D6497BD1C188}"/>
              </a:ext>
            </a:extLst>
          </p:cNvPr>
          <p:cNvSpPr/>
          <p:nvPr/>
        </p:nvSpPr>
        <p:spPr>
          <a:xfrm>
            <a:off x="1741714" y="4667793"/>
            <a:ext cx="766356" cy="2740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Gill Sans MT" panose="020B0502020104020203"/>
              <a:ea typeface="微軟正黑體" panose="020B0604030504040204" pitchFamily="34" charset="-120"/>
              <a:cs typeface="+mn-cs"/>
            </a:endParaRPr>
          </a:p>
        </p:txBody>
      </p:sp>
      <p:pic>
        <p:nvPicPr>
          <p:cNvPr id="3" name="圖片 2" descr="一張含有 文字, 螢幕擷取畫面, 字型, 數字 的圖片&#10;&#10;自動產生的描述">
            <a:extLst>
              <a:ext uri="{FF2B5EF4-FFF2-40B4-BE49-F238E27FC236}">
                <a16:creationId xmlns:a16="http://schemas.microsoft.com/office/drawing/2014/main" id="{FA88D419-2EA5-6A29-68DF-940206368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3585" y="1927046"/>
            <a:ext cx="3376504" cy="4774992"/>
          </a:xfrm>
          <a:prstGeom prst="rect">
            <a:avLst/>
          </a:prstGeom>
        </p:spPr>
      </p:pic>
    </p:spTree>
    <p:extLst>
      <p:ext uri="{BB962C8B-B14F-4D97-AF65-F5344CB8AC3E}">
        <p14:creationId xmlns:p14="http://schemas.microsoft.com/office/powerpoint/2010/main" val="373507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31136" y="2834640"/>
            <a:ext cx="7729728" cy="1188720"/>
          </a:xfrm>
        </p:spPr>
        <p:txBody>
          <a:bodyPr>
            <a:normAutofit/>
          </a:bodyPr>
          <a:lstStyle/>
          <a:p>
            <a:r>
              <a:rPr lang="zh-TW" altLang="en-US" sz="6000" dirty="0"/>
              <a:t>就業增能</a:t>
            </a:r>
          </a:p>
        </p:txBody>
      </p:sp>
      <p:sp>
        <p:nvSpPr>
          <p:cNvPr id="3" name="矩形 2"/>
          <p:cNvSpPr/>
          <p:nvPr/>
        </p:nvSpPr>
        <p:spPr>
          <a:xfrm>
            <a:off x="4164862" y="4108858"/>
            <a:ext cx="371800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hlinkClick r:id="rId2"/>
              </a:rPr>
              <a:t>https://</a:t>
            </a:r>
            <a:r>
              <a:rPr kumimoji="0" lang="en-US" altLang="zh-TW" sz="1800" b="0" i="0" u="none" strike="noStrike" kern="1200" cap="none" spc="0" normalizeH="0" baseline="0" noProof="0" dirty="0" err="1">
                <a:ln>
                  <a:noFill/>
                </a:ln>
                <a:solidFill>
                  <a:srgbClr val="000000"/>
                </a:solidFill>
                <a:effectLst/>
                <a:uLnTx/>
                <a:uFillTx/>
                <a:latin typeface="Gill Sans MT" panose="020B0502020104020203"/>
                <a:ea typeface="微軟正黑體" panose="020B0604030504040204" pitchFamily="34" charset="-120"/>
                <a:cs typeface="+mn-cs"/>
                <a:hlinkClick r:id="rId2"/>
              </a:rPr>
              <a:t>www.surveycake.com</a:t>
            </a:r>
            <a:r>
              <a:rPr kumimoji="0" lang="en-US" altLang="zh-TW" sz="18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hlinkClick r:id="rId2"/>
              </a:rPr>
              <a:t>/s/</a:t>
            </a:r>
            <a:r>
              <a:rPr kumimoji="0" lang="en-US" altLang="zh-TW" sz="1800" b="0" i="0" u="none" strike="noStrike" kern="1200" cap="none" spc="0" normalizeH="0" baseline="0" noProof="0" dirty="0" err="1">
                <a:ln>
                  <a:noFill/>
                </a:ln>
                <a:solidFill>
                  <a:srgbClr val="000000"/>
                </a:solidFill>
                <a:effectLst/>
                <a:uLnTx/>
                <a:uFillTx/>
                <a:latin typeface="Gill Sans MT" panose="020B0502020104020203"/>
                <a:ea typeface="微軟正黑體" panose="020B0604030504040204" pitchFamily="34" charset="-120"/>
                <a:cs typeface="+mn-cs"/>
                <a:hlinkClick r:id="rId2"/>
              </a:rPr>
              <a:t>vNKlX</a:t>
            </a:r>
            <a:endParaRPr lang="en-US" altLang="zh-TW" dirty="0">
              <a:solidFill>
                <a:srgbClr val="000000"/>
              </a:solidFill>
              <a:latin typeface="Gill Sans MT" panose="020B0502020104020203"/>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endParaRPr>
          </a:p>
        </p:txBody>
      </p:sp>
    </p:spTree>
    <p:extLst>
      <p:ext uri="{BB962C8B-B14F-4D97-AF65-F5344CB8AC3E}">
        <p14:creationId xmlns:p14="http://schemas.microsoft.com/office/powerpoint/2010/main" val="3224677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20849" y="185000"/>
            <a:ext cx="5262979" cy="769441"/>
          </a:xfrm>
          <a:prstGeom prst="rect">
            <a:avLst/>
          </a:prstGeom>
          <a:noFill/>
        </p:spPr>
        <p:txBody>
          <a:bodyPr wrap="none" rtlCol="0">
            <a:spAutoFit/>
          </a:bodyPr>
          <a:lstStyle/>
          <a:p>
            <a:r>
              <a:rPr lang="zh-TW" altLang="en-US" sz="4400" b="1" dirty="0">
                <a:latin typeface="微軟正黑體" panose="020B0604030504040204" pitchFamily="34" charset="-120"/>
                <a:ea typeface="微軟正黑體" panose="020B0604030504040204" pitchFamily="34" charset="-120"/>
              </a:rPr>
              <a:t>經濟或文化不利學生</a:t>
            </a:r>
          </a:p>
        </p:txBody>
      </p:sp>
      <p:sp>
        <p:nvSpPr>
          <p:cNvPr id="7" name="矩形 6"/>
          <p:cNvSpPr/>
          <p:nvPr/>
        </p:nvSpPr>
        <p:spPr>
          <a:xfrm>
            <a:off x="1725003" y="1600914"/>
            <a:ext cx="8122658" cy="4580741"/>
          </a:xfrm>
          <a:prstGeom prst="rect">
            <a:avLst/>
          </a:prstGeom>
        </p:spPr>
        <p:txBody>
          <a:bodyPr wrap="square">
            <a:spAutoFit/>
          </a:bodyPr>
          <a:lstStyle/>
          <a:p>
            <a:pPr>
              <a:lnSpc>
                <a:spcPts val="3500"/>
              </a:lnSpc>
              <a:spcBef>
                <a:spcPts val="0"/>
              </a:spcBef>
              <a:buClr>
                <a:srgbClr val="0000FF"/>
              </a:buClr>
              <a:buSzPct val="100000"/>
            </a:pPr>
            <a:r>
              <a:rPr lang="zh-TW" altLang="en-US" sz="2400" b="1" dirty="0">
                <a:latin typeface="微軟正黑體" panose="020B0604030504040204" pitchFamily="34" charset="-120"/>
                <a:ea typeface="微軟正黑體" panose="020B0604030504040204" pitchFamily="34" charset="-120"/>
              </a:rPr>
              <a:t>●具學雜費減免資格</a:t>
            </a:r>
            <a:endParaRPr lang="en-US" altLang="zh-TW" sz="2400" b="1" dirty="0">
              <a:latin typeface="微軟正黑體" panose="020B0604030504040204" pitchFamily="34" charset="-120"/>
              <a:ea typeface="微軟正黑體" panose="020B0604030504040204" pitchFamily="34" charset="-120"/>
            </a:endParaRPr>
          </a:p>
          <a:p>
            <a:pPr marL="800100" lvl="1" indent="-342900">
              <a:lnSpc>
                <a:spcPts val="3500"/>
              </a:lnSpc>
              <a:spcBef>
                <a:spcPts val="0"/>
              </a:spcBef>
              <a:buSzPct val="100000"/>
              <a:buFont typeface="+mj-lt"/>
              <a:buAutoNum type="arabicPeriod"/>
            </a:pPr>
            <a:r>
              <a:rPr lang="zh-TW" altLang="en-US" sz="2400" dirty="0">
                <a:latin typeface="微軟正黑體" panose="020B0604030504040204" pitchFamily="34" charset="-120"/>
                <a:ea typeface="微軟正黑體" panose="020B0604030504040204" pitchFamily="34" charset="-120"/>
              </a:rPr>
              <a:t>低收入戶或中低收入戶學生</a:t>
            </a:r>
            <a:endParaRPr lang="en-US" altLang="zh-TW" sz="2400" dirty="0">
              <a:latin typeface="微軟正黑體" panose="020B0604030504040204" pitchFamily="34" charset="-120"/>
              <a:ea typeface="微軟正黑體" panose="020B0604030504040204" pitchFamily="34" charset="-120"/>
            </a:endParaRPr>
          </a:p>
          <a:p>
            <a:pPr marL="800100" lvl="1" indent="-342900">
              <a:lnSpc>
                <a:spcPts val="3500"/>
              </a:lnSpc>
              <a:spcBef>
                <a:spcPts val="0"/>
              </a:spcBef>
              <a:buSzPct val="100000"/>
              <a:buFont typeface="+mj-lt"/>
              <a:buAutoNum type="arabicPeriod"/>
            </a:pPr>
            <a:r>
              <a:rPr lang="zh-TW" altLang="en-US" sz="2400" dirty="0">
                <a:latin typeface="微軟正黑體" panose="020B0604030504040204" pitchFamily="34" charset="-120"/>
                <a:ea typeface="微軟正黑體" panose="020B0604030504040204" pitchFamily="34" charset="-120"/>
              </a:rPr>
              <a:t>身心障礙學生或身心障礙人士子女</a:t>
            </a:r>
            <a:endParaRPr lang="en-US" altLang="zh-TW" sz="2400" dirty="0">
              <a:latin typeface="微軟正黑體" panose="020B0604030504040204" pitchFamily="34" charset="-120"/>
              <a:ea typeface="微軟正黑體" panose="020B0604030504040204" pitchFamily="34" charset="-120"/>
            </a:endParaRPr>
          </a:p>
          <a:p>
            <a:pPr marL="800100" lvl="1" indent="-342900">
              <a:lnSpc>
                <a:spcPts val="3500"/>
              </a:lnSpc>
              <a:spcBef>
                <a:spcPts val="0"/>
              </a:spcBef>
              <a:buSzPct val="100000"/>
              <a:buFont typeface="+mj-lt"/>
              <a:buAutoNum type="arabicPeriod"/>
            </a:pPr>
            <a:r>
              <a:rPr lang="zh-TW" altLang="en-US" sz="2400" dirty="0">
                <a:latin typeface="微軟正黑體" panose="020B0604030504040204" pitchFamily="34" charset="-120"/>
                <a:ea typeface="微軟正黑體" panose="020B0604030504040204" pitchFamily="34" charset="-120"/>
              </a:rPr>
              <a:t>特殊境遇家庭子女或孫子女</a:t>
            </a:r>
          </a:p>
          <a:p>
            <a:pPr marL="800100" lvl="1" indent="-342900">
              <a:lnSpc>
                <a:spcPts val="3500"/>
              </a:lnSpc>
              <a:spcBef>
                <a:spcPts val="0"/>
              </a:spcBef>
              <a:buFont typeface="+mj-lt"/>
              <a:buAutoNum type="arabicPeriod"/>
            </a:pPr>
            <a:r>
              <a:rPr lang="zh-TW" altLang="en-US" sz="2400" dirty="0">
                <a:latin typeface="微軟正黑體" panose="020B0604030504040204" pitchFamily="34" charset="-120"/>
                <a:ea typeface="微軟正黑體" panose="020B0604030504040204" pitchFamily="34" charset="-120"/>
              </a:rPr>
              <a:t>獲教育部弱勢助學金補助之學生</a:t>
            </a:r>
          </a:p>
          <a:p>
            <a:pPr>
              <a:lnSpc>
                <a:spcPts val="3500"/>
              </a:lnSpc>
              <a:spcBef>
                <a:spcPts val="0"/>
              </a:spcBef>
              <a:buClr>
                <a:srgbClr val="0000FF"/>
              </a:buClr>
              <a:buSzPct val="100000"/>
            </a:pPr>
            <a:r>
              <a:rPr lang="zh-TW" altLang="en-US" sz="2400" b="1" dirty="0">
                <a:latin typeface="微軟正黑體" panose="020B0604030504040204" pitchFamily="34" charset="-120"/>
                <a:ea typeface="微軟正黑體" panose="020B0604030504040204" pitchFamily="34" charset="-120"/>
              </a:rPr>
              <a:t>●原住民學生</a:t>
            </a:r>
            <a:endParaRPr lang="en-US" altLang="zh-TW" sz="2400" b="1" dirty="0">
              <a:latin typeface="微軟正黑體" panose="020B0604030504040204" pitchFamily="34" charset="-120"/>
              <a:ea typeface="微軟正黑體" panose="020B0604030504040204" pitchFamily="34" charset="-120"/>
            </a:endParaRPr>
          </a:p>
          <a:p>
            <a:pPr>
              <a:lnSpc>
                <a:spcPts val="3500"/>
              </a:lnSpc>
              <a:buClr>
                <a:srgbClr val="0000FF"/>
              </a:buClr>
              <a:buSzPct val="100000"/>
            </a:pPr>
            <a:r>
              <a:rPr lang="zh-TW" altLang="en-US" sz="2400" b="1" dirty="0">
                <a:latin typeface="微軟正黑體" panose="020B0604030504040204" pitchFamily="34" charset="-120"/>
                <a:ea typeface="微軟正黑體" panose="020B0604030504040204" pitchFamily="34" charset="-120"/>
              </a:rPr>
              <a:t>●懷孕、撫養未滿三歲子女之學生</a:t>
            </a:r>
            <a:endParaRPr lang="en-US" altLang="zh-TW" sz="2400" b="1" dirty="0">
              <a:latin typeface="微軟正黑體" panose="020B0604030504040204" pitchFamily="34" charset="-120"/>
              <a:ea typeface="微軟正黑體" panose="020B0604030504040204" pitchFamily="34" charset="-120"/>
            </a:endParaRPr>
          </a:p>
          <a:p>
            <a:pPr>
              <a:lnSpc>
                <a:spcPts val="3500"/>
              </a:lnSpc>
              <a:spcBef>
                <a:spcPts val="0"/>
              </a:spcBef>
              <a:buClr>
                <a:srgbClr val="0000FF"/>
              </a:buClr>
              <a:buSzPct val="100000"/>
            </a:pPr>
            <a:r>
              <a:rPr lang="zh-TW" altLang="en-US" sz="2400" b="1" dirty="0">
                <a:latin typeface="微軟正黑體" panose="020B0604030504040204" pitchFamily="34" charset="-120"/>
                <a:ea typeface="微軟正黑體" panose="020B0604030504040204" pitchFamily="34" charset="-120"/>
              </a:rPr>
              <a:t>●家庭突遭變故經本校審查通過者</a:t>
            </a:r>
            <a:endParaRPr lang="en-US" altLang="zh-TW" sz="2400" b="1" dirty="0">
              <a:latin typeface="微軟正黑體" panose="020B0604030504040204" pitchFamily="34" charset="-120"/>
              <a:ea typeface="微軟正黑體" panose="020B0604030504040204" pitchFamily="34" charset="-120"/>
            </a:endParaRPr>
          </a:p>
          <a:p>
            <a:pPr>
              <a:lnSpc>
                <a:spcPts val="3500"/>
              </a:lnSpc>
              <a:spcBef>
                <a:spcPts val="0"/>
              </a:spcBef>
              <a:buClr>
                <a:srgbClr val="0000FF"/>
              </a:buClr>
              <a:buSzPct val="100000"/>
            </a:pPr>
            <a:r>
              <a:rPr lang="zh-TW" altLang="en-US" sz="2400" b="1" dirty="0">
                <a:latin typeface="微軟正黑體" panose="020B0604030504040204" pitchFamily="34" charset="-120"/>
                <a:ea typeface="微軟正黑體" panose="020B0604030504040204" pitchFamily="34" charset="-120"/>
              </a:rPr>
              <a:t>●其他因特殊情況需協助，經本校審查通過者</a:t>
            </a:r>
            <a:endParaRPr lang="en-US" altLang="zh-TW" sz="2400" b="1" dirty="0">
              <a:latin typeface="微軟正黑體" panose="020B0604030504040204" pitchFamily="34" charset="-120"/>
              <a:ea typeface="微軟正黑體" panose="020B0604030504040204" pitchFamily="34" charset="-120"/>
            </a:endParaRPr>
          </a:p>
          <a:p>
            <a:pPr>
              <a:lnSpc>
                <a:spcPts val="3500"/>
              </a:lnSpc>
              <a:spcBef>
                <a:spcPts val="0"/>
              </a:spcBef>
              <a:buClr>
                <a:srgbClr val="FF0000"/>
              </a:buClr>
              <a:buSzPct val="100000"/>
              <a:buFont typeface="Wingdings" panose="05000000000000000000" pitchFamily="2" charset="2"/>
              <a:buChar char="Ø"/>
            </a:pPr>
            <a:r>
              <a:rPr lang="zh-TW" altLang="en-US" sz="2400" b="1" dirty="0">
                <a:solidFill>
                  <a:srgbClr val="FF0000"/>
                </a:solidFill>
                <a:latin typeface="微軟正黑體" panose="020B0604030504040204" pitchFamily="34" charset="-120"/>
                <a:ea typeface="微軟正黑體" panose="020B0604030504040204" pitchFamily="34" charset="-120"/>
              </a:rPr>
              <a:t>符合上述條件之學生，以經濟條件較為不利者優先補助</a:t>
            </a:r>
          </a:p>
        </p:txBody>
      </p:sp>
      <p:sp>
        <p:nvSpPr>
          <p:cNvPr id="2" name="矩形 1"/>
          <p:cNvSpPr/>
          <p:nvPr/>
        </p:nvSpPr>
        <p:spPr>
          <a:xfrm>
            <a:off x="748145" y="1046490"/>
            <a:ext cx="9747909" cy="584775"/>
          </a:xfrm>
          <a:prstGeom prst="rect">
            <a:avLst/>
          </a:prstGeom>
        </p:spPr>
        <p:txBody>
          <a:bodyPr wrap="square">
            <a:spAutoFit/>
          </a:bodyPr>
          <a:lstStyle/>
          <a:p>
            <a:r>
              <a:rPr lang="zh-TW" altLang="en-US" sz="2400" b="1" dirty="0">
                <a:solidFill>
                  <a:srgbClr val="FF0000"/>
                </a:solidFill>
                <a:latin typeface="微軟正黑體" panose="020B0604030504040204" pitchFamily="34" charset="-120"/>
                <a:ea typeface="微軟正黑體" panose="020B0604030504040204" pitchFamily="34" charset="-120"/>
              </a:rPr>
              <a:t>需具</a:t>
            </a:r>
            <a:r>
              <a:rPr lang="zh-TW" altLang="en-US" sz="3200" b="1" dirty="0">
                <a:solidFill>
                  <a:srgbClr val="FF0000"/>
                </a:solidFill>
                <a:latin typeface="微軟正黑體" panose="020B0604030504040204" pitchFamily="34" charset="-120"/>
                <a:ea typeface="微軟正黑體" panose="020B0604030504040204" pitchFamily="34" charset="-120"/>
              </a:rPr>
              <a:t>中華民國國籍</a:t>
            </a:r>
            <a:r>
              <a:rPr lang="zh-TW" altLang="en-US" sz="2400" b="1" dirty="0">
                <a:solidFill>
                  <a:srgbClr val="FF0000"/>
                </a:solidFill>
                <a:latin typeface="微軟正黑體" panose="020B0604030504040204" pitchFamily="34" charset="-120"/>
                <a:ea typeface="微軟正黑體" panose="020B0604030504040204" pitchFamily="34" charset="-120"/>
              </a:rPr>
              <a:t>與</a:t>
            </a:r>
            <a:r>
              <a:rPr lang="zh-TW" altLang="en-US" sz="3200" b="1" dirty="0">
                <a:solidFill>
                  <a:srgbClr val="FF0000"/>
                </a:solidFill>
                <a:latin typeface="微軟正黑體" panose="020B0604030504040204" pitchFamily="34" charset="-120"/>
                <a:ea typeface="微軟正黑體" panose="020B0604030504040204" pitchFamily="34" charset="-120"/>
              </a:rPr>
              <a:t>本校在校學籍</a:t>
            </a:r>
            <a:r>
              <a:rPr lang="zh-TW" altLang="en-US" sz="2400" b="1" dirty="0">
                <a:solidFill>
                  <a:srgbClr val="FF0000"/>
                </a:solidFill>
                <a:latin typeface="微軟正黑體" panose="020B0604030504040204" pitchFamily="34" charset="-120"/>
                <a:ea typeface="微軟正黑體" panose="020B0604030504040204" pitchFamily="34" charset="-120"/>
              </a:rPr>
              <a:t>之學生並符合以下任一條件：</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pic>
        <p:nvPicPr>
          <p:cNvPr id="2050" name="Picture 2" descr="海外の子供のために働く人のイラスト（女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661" y="4391740"/>
            <a:ext cx="2344339" cy="234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598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1">
            <a:extLst>
              <a:ext uri="{FF2B5EF4-FFF2-40B4-BE49-F238E27FC236}">
                <a16:creationId xmlns:a16="http://schemas.microsoft.com/office/drawing/2014/main" id="{4A520836-8E36-4AAA-BD44-094DE274C1AE}"/>
              </a:ext>
            </a:extLst>
          </p:cNvPr>
          <p:cNvSpPr txBox="1">
            <a:spLocks/>
          </p:cNvSpPr>
          <p:nvPr/>
        </p:nvSpPr>
        <p:spPr>
          <a:xfrm>
            <a:off x="1294711" y="2233763"/>
            <a:ext cx="10221636" cy="190597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just"/>
            <a:r>
              <a:rPr lang="en-US" altLang="zh-TW" sz="2200" b="1" dirty="0">
                <a:effectLst/>
                <a:latin typeface="微軟正黑體" panose="020B0604030504040204" pitchFamily="34" charset="-120"/>
                <a:ea typeface="微軟正黑體" panose="020B0604030504040204" pitchFamily="34" charset="-120"/>
                <a:sym typeface="Wingdings 2" panose="05020102010507070707" pitchFamily="18" charset="2"/>
              </a:rPr>
              <a:t></a:t>
            </a:r>
            <a:r>
              <a:rPr lang="zh-TW" altLang="zh-TW" sz="2200" b="1" dirty="0">
                <a:solidFill>
                  <a:srgbClr val="FF0000"/>
                </a:solidFill>
                <a:effectLst/>
                <a:latin typeface="微軟正黑體" panose="020B0604030504040204" pitchFamily="34" charset="-120"/>
                <a:ea typeface="微軟正黑體" panose="020B0604030504040204" pitchFamily="34" charset="-120"/>
              </a:rPr>
              <a:t>助學金</a:t>
            </a:r>
            <a:r>
              <a:rPr lang="zh-TW" altLang="zh-TW" sz="2200" dirty="0">
                <a:effectLst/>
                <a:latin typeface="微軟正黑體" panose="020B0604030504040204" pitchFamily="34" charset="-120"/>
                <a:ea typeface="微軟正黑體" panose="020B0604030504040204" pitchFamily="34" charset="-120"/>
              </a:rPr>
              <a:t>：</a:t>
            </a:r>
            <a:r>
              <a:rPr lang="zh-TW" altLang="zh-TW" sz="2200" dirty="0">
                <a:effectLst/>
                <a:latin typeface="微軟正黑體" panose="020B0604030504040204" pitchFamily="34" charset="-120"/>
              </a:rPr>
              <a:t>學生依據自我職涯發展訂定學習計畫，透過職涯探索、職能提升、就業諮詢、履歷撰寫面試輔導、業界參訪見習、參加就業博覽會、修讀職涯探索課程或其他方式增進職場認識與就業成效，核予助學金</a:t>
            </a:r>
            <a:r>
              <a:rPr lang="zh-TW" altLang="en-US" sz="2200" dirty="0">
                <a:effectLst/>
                <a:latin typeface="微軟正黑體" panose="020B0604030504040204" pitchFamily="34" charset="-120"/>
              </a:rPr>
              <a:t>。</a:t>
            </a:r>
            <a:endParaRPr lang="en-US" altLang="zh-TW" sz="2200" dirty="0">
              <a:effectLst/>
              <a:latin typeface="微軟正黑體" panose="020B0604030504040204" pitchFamily="34" charset="-120"/>
            </a:endParaRPr>
          </a:p>
          <a:p>
            <a:pPr algn="just"/>
            <a:r>
              <a:rPr lang="zh-TW" altLang="zh-TW" sz="2200" kern="100" dirty="0">
                <a:effectLst/>
                <a:latin typeface="微軟正黑體" panose="020B0604030504040204" pitchFamily="34" charset="-120"/>
                <a:ea typeface="微軟正黑體" panose="020B0604030504040204" pitchFamily="34" charset="-120"/>
              </a:rPr>
              <a:t>補助金額參考</a:t>
            </a:r>
            <a:r>
              <a:rPr lang="zh-TW" altLang="en-US" sz="2200" kern="100" dirty="0">
                <a:effectLst/>
                <a:latin typeface="微軟正黑體" panose="020B0604030504040204" pitchFamily="34" charset="-120"/>
                <a:ea typeface="微軟正黑體" panose="020B0604030504040204" pitchFamily="34" charset="-120"/>
              </a:rPr>
              <a:t>：</a:t>
            </a:r>
            <a:r>
              <a:rPr lang="zh-TW" altLang="zh-TW" sz="2200" kern="100" dirty="0">
                <a:effectLst/>
                <a:latin typeface="微軟正黑體" panose="020B0604030504040204" pitchFamily="34" charset="-120"/>
                <a:ea typeface="微軟正黑體" panose="020B0604030504040204" pitchFamily="34" charset="-120"/>
              </a:rPr>
              <a:t>以上限為</a:t>
            </a:r>
            <a:r>
              <a:rPr lang="en-US" altLang="zh-TW" sz="2200" kern="100" dirty="0">
                <a:solidFill>
                  <a:srgbClr val="FF0000"/>
                </a:solidFill>
                <a:effectLst/>
                <a:latin typeface="微軟正黑體" panose="020B0604030504040204" pitchFamily="34" charset="-120"/>
                <a:ea typeface="微軟正黑體" panose="020B0604030504040204" pitchFamily="34" charset="-120"/>
              </a:rPr>
              <a:t>6,000</a:t>
            </a:r>
            <a:r>
              <a:rPr lang="zh-TW" altLang="zh-TW" sz="2200" kern="100" dirty="0">
                <a:solidFill>
                  <a:srgbClr val="FF0000"/>
                </a:solidFill>
                <a:effectLst/>
                <a:latin typeface="微軟正黑體" panose="020B0604030504040204" pitchFamily="34" charset="-120"/>
                <a:ea typeface="微軟正黑體" panose="020B0604030504040204" pitchFamily="34" charset="-120"/>
              </a:rPr>
              <a:t>元</a:t>
            </a:r>
            <a:r>
              <a:rPr lang="en-US" altLang="zh-TW" sz="2200" kern="100" dirty="0">
                <a:effectLst/>
                <a:latin typeface="微軟正黑體" panose="020B0604030504040204" pitchFamily="34" charset="-120"/>
                <a:ea typeface="微軟正黑體" panose="020B0604030504040204" pitchFamily="34" charset="-120"/>
              </a:rPr>
              <a:t>/</a:t>
            </a:r>
            <a:r>
              <a:rPr lang="zh-TW" altLang="en-US" sz="2200" kern="100" dirty="0">
                <a:effectLst/>
                <a:latin typeface="微軟正黑體" panose="020B0604030504040204" pitchFamily="34" charset="-120"/>
                <a:ea typeface="微軟正黑體" panose="020B0604030504040204" pitchFamily="34" charset="-120"/>
              </a:rPr>
              <a:t>次</a:t>
            </a:r>
            <a:r>
              <a:rPr lang="zh-TW" altLang="zh-TW" sz="2200" kern="100" dirty="0">
                <a:effectLst/>
                <a:latin typeface="微軟正黑體" panose="020B0604030504040204" pitchFamily="34" charset="-120"/>
                <a:ea typeface="微軟正黑體" panose="020B0604030504040204" pitchFamily="34" charset="-120"/>
              </a:rPr>
              <a:t>為原則。</a:t>
            </a:r>
            <a:endParaRPr lang="en-US" altLang="zh-TW" sz="2200" kern="100" dirty="0">
              <a:effectLst/>
              <a:latin typeface="微軟正黑體" panose="020B0604030504040204" pitchFamily="34" charset="-120"/>
              <a:ea typeface="微軟正黑體" panose="020B0604030504040204" pitchFamily="34" charset="-120"/>
            </a:endParaRPr>
          </a:p>
        </p:txBody>
      </p:sp>
      <p:sp>
        <p:nvSpPr>
          <p:cNvPr id="10" name="Google Shape;245;p14">
            <a:extLst>
              <a:ext uri="{FF2B5EF4-FFF2-40B4-BE49-F238E27FC236}">
                <a16:creationId xmlns:a16="http://schemas.microsoft.com/office/drawing/2014/main" id="{A86C846F-9983-4DE2-AB91-01DAF2E894DE}"/>
              </a:ext>
            </a:extLst>
          </p:cNvPr>
          <p:cNvSpPr txBox="1">
            <a:spLocks/>
          </p:cNvSpPr>
          <p:nvPr/>
        </p:nvSpPr>
        <p:spPr>
          <a:xfrm>
            <a:off x="2833693" y="1052038"/>
            <a:ext cx="6524615" cy="878025"/>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補助內容及自主學習方向參考</a:t>
            </a:r>
          </a:p>
        </p:txBody>
      </p:sp>
    </p:spTree>
    <p:extLst>
      <p:ext uri="{BB962C8B-B14F-4D97-AF65-F5344CB8AC3E}">
        <p14:creationId xmlns:p14="http://schemas.microsoft.com/office/powerpoint/2010/main" val="3971437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579304" y="125227"/>
            <a:ext cx="2433828" cy="8700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4400" b="1" i="0" u="none" strike="noStrike" kern="1200" cap="all"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j-cs"/>
              </a:rPr>
              <a:t>就業增能</a:t>
            </a:r>
          </a:p>
        </p:txBody>
      </p:sp>
      <p:pic>
        <p:nvPicPr>
          <p:cNvPr id="3" name="圖片 2" descr="一張含有 文字, 螢幕擷取畫面, 字型, 數字 的圖片&#10;&#10;AI-generated content may be incorrect.">
            <a:extLst>
              <a:ext uri="{FF2B5EF4-FFF2-40B4-BE49-F238E27FC236}">
                <a16:creationId xmlns:a16="http://schemas.microsoft.com/office/drawing/2014/main" id="{4B7F34AE-F8EF-C8AD-2727-CBBD4D5BB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24" y="995291"/>
            <a:ext cx="11028371" cy="5660466"/>
          </a:xfrm>
          <a:prstGeom prst="rect">
            <a:avLst/>
          </a:prstGeom>
        </p:spPr>
      </p:pic>
    </p:spTree>
    <p:extLst>
      <p:ext uri="{BB962C8B-B14F-4D97-AF65-F5344CB8AC3E}">
        <p14:creationId xmlns:p14="http://schemas.microsoft.com/office/powerpoint/2010/main" val="114009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節能燈泡, 燈泡夾, 節能, 燈泡向量圖案素材免費下載，PNG，EPS和AI素材下載- Pngtree | Energy saving light  bulbs, Saving light, Save energy">
            <a:extLst>
              <a:ext uri="{FF2B5EF4-FFF2-40B4-BE49-F238E27FC236}">
                <a16:creationId xmlns:a16="http://schemas.microsoft.com/office/drawing/2014/main" id="{9FFAC239-94E2-43EB-8D1D-B5713AE90678}"/>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20081" t="17463" r="19010" b="16405"/>
          <a:stretch/>
        </p:blipFill>
        <p:spPr bwMode="auto">
          <a:xfrm>
            <a:off x="10865858" y="419444"/>
            <a:ext cx="580963" cy="538473"/>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a:extLst>
              <a:ext uri="{FF2B5EF4-FFF2-40B4-BE49-F238E27FC236}">
                <a16:creationId xmlns:a16="http://schemas.microsoft.com/office/drawing/2014/main" id="{4F5A1684-F22E-4313-66CD-D243A65B7CE6}"/>
              </a:ext>
            </a:extLst>
          </p:cNvPr>
          <p:cNvSpPr txBox="1"/>
          <p:nvPr/>
        </p:nvSpPr>
        <p:spPr>
          <a:xfrm>
            <a:off x="894104" y="1850967"/>
            <a:ext cx="1040379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參加一場由職涯中心舉辦的「</a:t>
            </a:r>
            <a:r>
              <a:rPr kumimoji="0" lang="zh-TW" altLang="zh-TW" sz="2200" b="1"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做自己人生設計師工作坊</a:t>
            </a:r>
            <a:r>
              <a:rPr kumimoji="0" lang="zh-TW" altLang="en-US"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en-US"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完成「生涯</a:t>
            </a:r>
            <a:r>
              <a:rPr kumimoji="0" lang="en-US"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職涯規劃書」</a:t>
            </a:r>
          </a:p>
        </p:txBody>
      </p:sp>
      <p:sp>
        <p:nvSpPr>
          <p:cNvPr id="14" name="標題 1"/>
          <p:cNvSpPr txBox="1">
            <a:spLocks/>
          </p:cNvSpPr>
          <p:nvPr/>
        </p:nvSpPr>
        <p:spPr>
          <a:xfrm>
            <a:off x="3975350" y="1202876"/>
            <a:ext cx="4569530" cy="57569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2800" b="1" i="0" u="none" strike="noStrike" kern="1200" cap="all"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j-cs"/>
              </a:rPr>
              <a:t>方案</a:t>
            </a:r>
            <a:r>
              <a:rPr kumimoji="0" lang="en-US" altLang="zh-TW" sz="2800" b="1" i="0" u="none" strike="noStrike" kern="1200" cap="all"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j-cs"/>
              </a:rPr>
              <a:t>A </a:t>
            </a:r>
            <a:r>
              <a:rPr kumimoji="0" lang="zh-TW" altLang="en-US" sz="2800" b="1" i="0" u="none" strike="noStrike" kern="1200" cap="all"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j-cs"/>
              </a:rPr>
              <a:t>職涯藍圖探索工作坊</a:t>
            </a:r>
          </a:p>
        </p:txBody>
      </p:sp>
      <p:sp>
        <p:nvSpPr>
          <p:cNvPr id="16" name="文字方塊 15"/>
          <p:cNvSpPr txBox="1"/>
          <p:nvPr/>
        </p:nvSpPr>
        <p:spPr>
          <a:xfrm>
            <a:off x="220849" y="185000"/>
            <a:ext cx="244169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執行規劃</a:t>
            </a:r>
          </a:p>
        </p:txBody>
      </p:sp>
      <p:pic>
        <p:nvPicPr>
          <p:cNvPr id="3" name="圖片 2" descr="一張含有 文字, 字型, 螢幕擷取畫面, 數字 的圖片&#10;&#10;AI-generated content may be incorrect.">
            <a:extLst>
              <a:ext uri="{FF2B5EF4-FFF2-40B4-BE49-F238E27FC236}">
                <a16:creationId xmlns:a16="http://schemas.microsoft.com/office/drawing/2014/main" id="{E71340B2-072E-4A2D-5E21-CB4AACE4D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183" y="2570480"/>
            <a:ext cx="9879632" cy="3487746"/>
          </a:xfrm>
          <a:prstGeom prst="rect">
            <a:avLst/>
          </a:prstGeom>
        </p:spPr>
      </p:pic>
    </p:spTree>
    <p:extLst>
      <p:ext uri="{BB962C8B-B14F-4D97-AF65-F5344CB8AC3E}">
        <p14:creationId xmlns:p14="http://schemas.microsoft.com/office/powerpoint/2010/main" val="315764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3535380" y="688680"/>
            <a:ext cx="4569530" cy="57569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2800" b="1" i="0" u="none" strike="noStrike" kern="1200" cap="all"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j-cs"/>
              </a:rPr>
              <a:t>方案</a:t>
            </a:r>
            <a:r>
              <a:rPr kumimoji="0" lang="en-US" altLang="zh-TW" sz="2800" b="1" i="0" u="none" strike="noStrike" kern="1200" cap="all"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j-cs"/>
              </a:rPr>
              <a:t>B </a:t>
            </a:r>
            <a:r>
              <a:rPr kumimoji="0" lang="zh-TW" altLang="en-US" sz="2800" b="1" i="0" u="none" strike="noStrike" kern="1200" cap="all"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j-cs"/>
              </a:rPr>
              <a:t>關鍵就業力課程</a:t>
            </a:r>
          </a:p>
        </p:txBody>
      </p:sp>
      <p:pic>
        <p:nvPicPr>
          <p:cNvPr id="6" name="Picture 6" descr="節能燈泡, 燈泡夾, 節能, 燈泡向量圖案素材免費下載，PNG，EPS和AI素材下載- Pngtree | Energy saving light  bulbs, Saving light, Save energy">
            <a:extLst>
              <a:ext uri="{FF2B5EF4-FFF2-40B4-BE49-F238E27FC236}">
                <a16:creationId xmlns:a16="http://schemas.microsoft.com/office/drawing/2014/main" id="{21E178F4-D995-3994-1FD2-6686FF106003}"/>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20081" t="17463" r="19010" b="16405"/>
          <a:stretch/>
        </p:blipFill>
        <p:spPr bwMode="auto">
          <a:xfrm>
            <a:off x="10865858" y="419444"/>
            <a:ext cx="580963" cy="538473"/>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10769D38-DBC1-3D52-5050-7723C89FCCED}"/>
              </a:ext>
            </a:extLst>
          </p:cNvPr>
          <p:cNvSpPr txBox="1"/>
          <p:nvPr/>
        </p:nvSpPr>
        <p:spPr>
          <a:xfrm>
            <a:off x="1413887" y="1341636"/>
            <a:ext cx="975986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參加由職涯中心辦理之「</a:t>
            </a:r>
            <a:r>
              <a:rPr kumimoji="0" lang="zh-TW" altLang="zh-TW" sz="2400" b="1"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關鍵就業力</a:t>
            </a:r>
            <a:r>
              <a:rPr kumimoji="0" lang="zh-TW" altLang="en-US"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」課程</a:t>
            </a:r>
            <a:r>
              <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en-US" altLang="zh-TW" sz="2400" b="1"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6</a:t>
            </a:r>
            <a:r>
              <a:rPr kumimoji="0" lang="zh-TW" altLang="en-US" sz="2400" b="1"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小時</a:t>
            </a:r>
            <a:r>
              <a:rPr kumimoji="0" lang="en-US" altLang="zh-TW" sz="2400" b="1"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 </a:t>
            </a:r>
            <a:r>
              <a:rPr kumimoji="0" lang="en-US"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完成「學習單」</a:t>
            </a:r>
          </a:p>
        </p:txBody>
      </p:sp>
      <p:pic>
        <p:nvPicPr>
          <p:cNvPr id="5" name="圖片 4" descr="一張含有 文字, 螢幕擷取畫面, 字型, 數字 的圖片&#10;&#10;AI-generated content may be incorrect.">
            <a:extLst>
              <a:ext uri="{FF2B5EF4-FFF2-40B4-BE49-F238E27FC236}">
                <a16:creationId xmlns:a16="http://schemas.microsoft.com/office/drawing/2014/main" id="{38CDE73B-312F-9615-D314-DD1B1FCF2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184" y="2040052"/>
            <a:ext cx="8725536" cy="4129268"/>
          </a:xfrm>
          <a:prstGeom prst="rect">
            <a:avLst/>
          </a:prstGeom>
        </p:spPr>
      </p:pic>
    </p:spTree>
    <p:extLst>
      <p:ext uri="{BB962C8B-B14F-4D97-AF65-F5344CB8AC3E}">
        <p14:creationId xmlns:p14="http://schemas.microsoft.com/office/powerpoint/2010/main" val="2824070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3535380" y="688680"/>
            <a:ext cx="4569530" cy="57569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2800" b="1" i="0" u="none" strike="noStrike" kern="1200" cap="all"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j-cs"/>
              </a:rPr>
              <a:t>方案</a:t>
            </a:r>
            <a:r>
              <a:rPr kumimoji="0" lang="en-US" altLang="zh-TW" sz="2800" b="1" i="0" u="none" strike="noStrike" kern="1200" cap="all"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j-cs"/>
              </a:rPr>
              <a:t>C  </a:t>
            </a:r>
            <a:r>
              <a:rPr kumimoji="0" lang="zh-TW" altLang="en-US" sz="2800" b="1" i="0" u="none" strike="noStrike" kern="1200" cap="all"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j-cs"/>
              </a:rPr>
              <a:t>職能提升講座</a:t>
            </a:r>
          </a:p>
        </p:txBody>
      </p:sp>
      <p:pic>
        <p:nvPicPr>
          <p:cNvPr id="6" name="Picture 6" descr="節能燈泡, 燈泡夾, 節能, 燈泡向量圖案素材免費下載，PNG，EPS和AI素材下載- Pngtree | Energy saving light  bulbs, Saving light, Save energy">
            <a:extLst>
              <a:ext uri="{FF2B5EF4-FFF2-40B4-BE49-F238E27FC236}">
                <a16:creationId xmlns:a16="http://schemas.microsoft.com/office/drawing/2014/main" id="{F3E46443-EBF5-D9E2-C2E0-5758797B8A93}"/>
              </a:ext>
            </a:extLst>
          </p:cNvPr>
          <p:cNvPicPr>
            <a:picLocks noChangeAspect="1" noChangeArrowheads="1"/>
          </p:cNvPicPr>
          <p:nvPr/>
        </p:nvPicPr>
        <p:blipFill rotWithShape="1">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l="20081" t="17463" r="19010" b="16405"/>
          <a:stretch/>
        </p:blipFill>
        <p:spPr bwMode="auto">
          <a:xfrm>
            <a:off x="10865858" y="419444"/>
            <a:ext cx="580963" cy="538473"/>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F908722F-C759-6114-3225-4EA95C465A5C}"/>
              </a:ext>
            </a:extLst>
          </p:cNvPr>
          <p:cNvSpPr txBox="1"/>
          <p:nvPr/>
        </p:nvSpPr>
        <p:spPr>
          <a:xfrm>
            <a:off x="3138227" y="1335392"/>
            <a:ext cx="6618332"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參加一場職能提升講座</a:t>
            </a:r>
            <a:r>
              <a:rPr kumimoji="0" lang="en-US"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共</a:t>
            </a:r>
            <a:r>
              <a:rPr kumimoji="0" lang="en-US"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6</a:t>
            </a:r>
            <a:r>
              <a:rPr kumimoji="0" lang="zh-TW" altLang="en-US"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小時</a:t>
            </a:r>
            <a:r>
              <a:rPr kumimoji="0" lang="en-US" altLang="zh-TW"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完成「學習單」</a:t>
            </a:r>
          </a:p>
        </p:txBody>
      </p:sp>
      <p:pic>
        <p:nvPicPr>
          <p:cNvPr id="5" name="圖片 4" descr="一張含有 文字, 螢幕擷取畫面, 數字, 字型 的圖片&#10;&#10;AI-generated content may be incorrect.">
            <a:extLst>
              <a:ext uri="{FF2B5EF4-FFF2-40B4-BE49-F238E27FC236}">
                <a16:creationId xmlns:a16="http://schemas.microsoft.com/office/drawing/2014/main" id="{A27BD687-CDE9-6D03-228A-EB46D612D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405" y="1837301"/>
            <a:ext cx="8844915" cy="4738975"/>
          </a:xfrm>
          <a:prstGeom prst="rect">
            <a:avLst/>
          </a:prstGeom>
        </p:spPr>
      </p:pic>
    </p:spTree>
    <p:extLst>
      <p:ext uri="{BB962C8B-B14F-4D97-AF65-F5344CB8AC3E}">
        <p14:creationId xmlns:p14="http://schemas.microsoft.com/office/powerpoint/2010/main" val="2735104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螢幕擷取畫面, 字型, 數字 的圖片&#10;&#10;AI-generated content may be incorrect.">
            <a:extLst>
              <a:ext uri="{FF2B5EF4-FFF2-40B4-BE49-F238E27FC236}">
                <a16:creationId xmlns:a16="http://schemas.microsoft.com/office/drawing/2014/main" id="{FC946D8E-7B8C-8850-5C76-F0040F9F9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73" y="510221"/>
            <a:ext cx="10210454" cy="5837557"/>
          </a:xfrm>
          <a:prstGeom prst="rect">
            <a:avLst/>
          </a:prstGeom>
        </p:spPr>
      </p:pic>
    </p:spTree>
    <p:extLst>
      <p:ext uri="{BB962C8B-B14F-4D97-AF65-F5344CB8AC3E}">
        <p14:creationId xmlns:p14="http://schemas.microsoft.com/office/powerpoint/2010/main" val="305264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螢幕擷取畫面, 字型 的圖片&#10;&#10;AI-generated content may be incorrect.">
            <a:extLst>
              <a:ext uri="{FF2B5EF4-FFF2-40B4-BE49-F238E27FC236}">
                <a16:creationId xmlns:a16="http://schemas.microsoft.com/office/drawing/2014/main" id="{88FD9B9C-B9F6-4144-B712-7ADF6A9B7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838" y="547817"/>
            <a:ext cx="9686924" cy="5762366"/>
          </a:xfrm>
          <a:prstGeom prst="rect">
            <a:avLst/>
          </a:prstGeom>
        </p:spPr>
      </p:pic>
    </p:spTree>
    <p:extLst>
      <p:ext uri="{BB962C8B-B14F-4D97-AF65-F5344CB8AC3E}">
        <p14:creationId xmlns:p14="http://schemas.microsoft.com/office/powerpoint/2010/main" val="407025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93FDFFA2-64C1-0648-39B3-DD5D0CF9E5CD}"/>
              </a:ext>
            </a:extLst>
          </p:cNvPr>
          <p:cNvSpPr txBox="1"/>
          <p:nvPr/>
        </p:nvSpPr>
        <p:spPr>
          <a:xfrm>
            <a:off x="1594183" y="239304"/>
            <a:ext cx="1349827" cy="492443"/>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申 請</a:t>
            </a:r>
          </a:p>
        </p:txBody>
      </p:sp>
      <p:sp>
        <p:nvSpPr>
          <p:cNvPr id="5" name="文字方塊 4">
            <a:extLst>
              <a:ext uri="{FF2B5EF4-FFF2-40B4-BE49-F238E27FC236}">
                <a16:creationId xmlns:a16="http://schemas.microsoft.com/office/drawing/2014/main" id="{A9DCB21B-0B61-D9F9-0644-BEB54B452CC4}"/>
              </a:ext>
            </a:extLst>
          </p:cNvPr>
          <p:cNvSpPr txBox="1"/>
          <p:nvPr/>
        </p:nvSpPr>
        <p:spPr>
          <a:xfrm>
            <a:off x="5325805" y="239304"/>
            <a:ext cx="1349827" cy="492443"/>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核定</a:t>
            </a:r>
          </a:p>
        </p:txBody>
      </p:sp>
      <p:sp>
        <p:nvSpPr>
          <p:cNvPr id="6" name="文字方塊 5">
            <a:extLst>
              <a:ext uri="{FF2B5EF4-FFF2-40B4-BE49-F238E27FC236}">
                <a16:creationId xmlns:a16="http://schemas.microsoft.com/office/drawing/2014/main" id="{498AB627-FB53-3BE3-EB12-B578F1000E72}"/>
              </a:ext>
            </a:extLst>
          </p:cNvPr>
          <p:cNvSpPr txBox="1"/>
          <p:nvPr/>
        </p:nvSpPr>
        <p:spPr>
          <a:xfrm>
            <a:off x="4476721" y="1427631"/>
            <a:ext cx="3875314"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申請不代表核定，</a:t>
            </a:r>
            <a:endPar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核定後將於</a:t>
            </a: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LINE</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群組公告獲補助名單。</a:t>
            </a:r>
            <a:endPar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3.</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相關學習單格式將於課堂上發放。</a:t>
            </a:r>
            <a:endPar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7" name="文字方塊 6">
            <a:extLst>
              <a:ext uri="{FF2B5EF4-FFF2-40B4-BE49-F238E27FC236}">
                <a16:creationId xmlns:a16="http://schemas.microsoft.com/office/drawing/2014/main" id="{A61C8B8A-C741-D852-AA2E-CA77664EB80E}"/>
              </a:ext>
            </a:extLst>
          </p:cNvPr>
          <p:cNvSpPr txBox="1"/>
          <p:nvPr/>
        </p:nvSpPr>
        <p:spPr>
          <a:xfrm>
            <a:off x="9710571" y="239304"/>
            <a:ext cx="1349827" cy="492443"/>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執行</a:t>
            </a:r>
          </a:p>
        </p:txBody>
      </p:sp>
      <p:pic>
        <p:nvPicPr>
          <p:cNvPr id="8" name="圖形 18" descr="返回 以實心填滿">
            <a:extLst>
              <a:ext uri="{FF2B5EF4-FFF2-40B4-BE49-F238E27FC236}">
                <a16:creationId xmlns:a16="http://schemas.microsoft.com/office/drawing/2014/main" id="{021B3286-3592-0F16-67A9-62996A457A3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9807" y="44734"/>
            <a:ext cx="914400" cy="914400"/>
          </a:xfrm>
          <a:prstGeom prst="rect">
            <a:avLst/>
          </a:prstGeom>
        </p:spPr>
      </p:pic>
      <p:pic>
        <p:nvPicPr>
          <p:cNvPr id="9" name="圖形 19" descr="返回 以實心填滿">
            <a:extLst>
              <a:ext uri="{FF2B5EF4-FFF2-40B4-BE49-F238E27FC236}">
                <a16:creationId xmlns:a16="http://schemas.microsoft.com/office/drawing/2014/main" id="{69D7905B-7CEB-D9C6-8470-D38784E6912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5804" y="67354"/>
            <a:ext cx="914400" cy="914400"/>
          </a:xfrm>
          <a:prstGeom prst="rect">
            <a:avLst/>
          </a:prstGeom>
        </p:spPr>
      </p:pic>
      <p:sp>
        <p:nvSpPr>
          <p:cNvPr id="10" name="文字方塊 9">
            <a:extLst>
              <a:ext uri="{FF2B5EF4-FFF2-40B4-BE49-F238E27FC236}">
                <a16:creationId xmlns:a16="http://schemas.microsoft.com/office/drawing/2014/main" id="{6BCB6F31-E9FF-EA19-AD03-3424E5DFB56A}"/>
              </a:ext>
            </a:extLst>
          </p:cNvPr>
          <p:cNvSpPr txBox="1"/>
          <p:nvPr/>
        </p:nvSpPr>
        <p:spPr>
          <a:xfrm>
            <a:off x="9031301" y="1427631"/>
            <a:ext cx="293233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應於</a:t>
            </a:r>
            <a:r>
              <a:rPr kumimoji="0" lang="en-US" altLang="zh-TW" sz="1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114/6/6</a:t>
            </a:r>
            <a:r>
              <a:rPr kumimoji="0" lang="zh-TW" altLang="en-US" sz="1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前</a:t>
            </a:r>
            <a:r>
              <a:rPr kumimoji="0"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繳回職涯中心。早完成早發放助學金。</a:t>
            </a:r>
          </a:p>
        </p:txBody>
      </p:sp>
      <p:pic>
        <p:nvPicPr>
          <p:cNvPr id="11" name="圖片 10">
            <a:extLst>
              <a:ext uri="{FF2B5EF4-FFF2-40B4-BE49-F238E27FC236}">
                <a16:creationId xmlns:a16="http://schemas.microsoft.com/office/drawing/2014/main" id="{3078D844-6F48-56E1-C966-25D0453DA6CA}"/>
              </a:ext>
            </a:extLst>
          </p:cNvPr>
          <p:cNvPicPr>
            <a:picLocks noChangeAspect="1"/>
          </p:cNvPicPr>
          <p:nvPr/>
        </p:nvPicPr>
        <p:blipFill>
          <a:blip r:embed="rId4"/>
          <a:stretch>
            <a:fillRect/>
          </a:stretch>
        </p:blipFill>
        <p:spPr>
          <a:xfrm>
            <a:off x="605845" y="1427631"/>
            <a:ext cx="3234122" cy="984885"/>
          </a:xfrm>
          <a:prstGeom prst="rect">
            <a:avLst/>
          </a:prstGeom>
        </p:spPr>
      </p:pic>
      <p:pic>
        <p:nvPicPr>
          <p:cNvPr id="12" name="圖片 11">
            <a:extLst>
              <a:ext uri="{FF2B5EF4-FFF2-40B4-BE49-F238E27FC236}">
                <a16:creationId xmlns:a16="http://schemas.microsoft.com/office/drawing/2014/main" id="{DE5F0EB3-1602-35A8-6F86-F35E0E23EFEB}"/>
              </a:ext>
            </a:extLst>
          </p:cNvPr>
          <p:cNvPicPr>
            <a:picLocks noChangeAspect="1"/>
          </p:cNvPicPr>
          <p:nvPr/>
        </p:nvPicPr>
        <p:blipFill>
          <a:blip r:embed="rId5"/>
          <a:stretch>
            <a:fillRect/>
          </a:stretch>
        </p:blipFill>
        <p:spPr>
          <a:xfrm>
            <a:off x="605845" y="2486996"/>
            <a:ext cx="3234122" cy="826474"/>
          </a:xfrm>
          <a:prstGeom prst="rect">
            <a:avLst/>
          </a:prstGeom>
        </p:spPr>
      </p:pic>
      <p:pic>
        <p:nvPicPr>
          <p:cNvPr id="13" name="圖片 12">
            <a:extLst>
              <a:ext uri="{FF2B5EF4-FFF2-40B4-BE49-F238E27FC236}">
                <a16:creationId xmlns:a16="http://schemas.microsoft.com/office/drawing/2014/main" id="{9FD7D2B3-E03C-EB21-2C9D-176383797477}"/>
              </a:ext>
            </a:extLst>
          </p:cNvPr>
          <p:cNvPicPr>
            <a:picLocks noChangeAspect="1"/>
          </p:cNvPicPr>
          <p:nvPr/>
        </p:nvPicPr>
        <p:blipFill>
          <a:blip r:embed="rId6"/>
          <a:stretch>
            <a:fillRect/>
          </a:stretch>
        </p:blipFill>
        <p:spPr>
          <a:xfrm>
            <a:off x="605845" y="3426681"/>
            <a:ext cx="3234122" cy="1032108"/>
          </a:xfrm>
          <a:prstGeom prst="rect">
            <a:avLst/>
          </a:prstGeom>
        </p:spPr>
      </p:pic>
      <p:pic>
        <p:nvPicPr>
          <p:cNvPr id="14" name="圖片 13">
            <a:extLst>
              <a:ext uri="{FF2B5EF4-FFF2-40B4-BE49-F238E27FC236}">
                <a16:creationId xmlns:a16="http://schemas.microsoft.com/office/drawing/2014/main" id="{7D110291-D591-2101-F1DA-A1A389FBC484}"/>
              </a:ext>
            </a:extLst>
          </p:cNvPr>
          <p:cNvPicPr>
            <a:picLocks noChangeAspect="1"/>
          </p:cNvPicPr>
          <p:nvPr/>
        </p:nvPicPr>
        <p:blipFill>
          <a:blip r:embed="rId7"/>
          <a:stretch>
            <a:fillRect/>
          </a:stretch>
        </p:blipFill>
        <p:spPr>
          <a:xfrm>
            <a:off x="605845" y="4572000"/>
            <a:ext cx="3234122" cy="1306286"/>
          </a:xfrm>
          <a:prstGeom prst="rect">
            <a:avLst/>
          </a:prstGeom>
        </p:spPr>
      </p:pic>
      <p:sp>
        <p:nvSpPr>
          <p:cNvPr id="15" name="矩形 14">
            <a:extLst>
              <a:ext uri="{FF2B5EF4-FFF2-40B4-BE49-F238E27FC236}">
                <a16:creationId xmlns:a16="http://schemas.microsoft.com/office/drawing/2014/main" id="{CC87434A-F85B-6B35-701E-62908E0946FC}"/>
              </a:ext>
            </a:extLst>
          </p:cNvPr>
          <p:cNvSpPr/>
          <p:nvPr/>
        </p:nvSpPr>
        <p:spPr>
          <a:xfrm>
            <a:off x="1768353" y="4951118"/>
            <a:ext cx="861635" cy="2740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Gill Sans MT" panose="020B0502020104020203"/>
              <a:ea typeface="微軟正黑體" panose="020B0604030504040204" pitchFamily="34" charset="-120"/>
              <a:cs typeface="+mn-cs"/>
            </a:endParaRPr>
          </a:p>
        </p:txBody>
      </p:sp>
      <p:pic>
        <p:nvPicPr>
          <p:cNvPr id="16" name="圖片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3832" y="4458789"/>
            <a:ext cx="2209800" cy="2198751"/>
          </a:xfrm>
          <a:prstGeom prst="rect">
            <a:avLst/>
          </a:prstGeom>
        </p:spPr>
      </p:pic>
    </p:spTree>
    <p:extLst>
      <p:ext uri="{BB962C8B-B14F-4D97-AF65-F5344CB8AC3E}">
        <p14:creationId xmlns:p14="http://schemas.microsoft.com/office/powerpoint/2010/main" val="1590204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31136" y="2834640"/>
            <a:ext cx="7729728" cy="1188720"/>
          </a:xfrm>
        </p:spPr>
        <p:txBody>
          <a:bodyPr>
            <a:normAutofit/>
          </a:bodyPr>
          <a:lstStyle/>
          <a:p>
            <a:r>
              <a:rPr lang="zh-TW" altLang="en-US" sz="6000" dirty="0"/>
              <a:t>校外競賽</a:t>
            </a:r>
          </a:p>
        </p:txBody>
      </p:sp>
      <p:sp>
        <p:nvSpPr>
          <p:cNvPr id="3" name="矩形 2"/>
          <p:cNvSpPr/>
          <p:nvPr/>
        </p:nvSpPr>
        <p:spPr>
          <a:xfrm>
            <a:off x="4310735" y="4083458"/>
            <a:ext cx="3570529" cy="369332"/>
          </a:xfrm>
          <a:prstGeom prst="rect">
            <a:avLst/>
          </a:prstGeom>
        </p:spPr>
        <p:txBody>
          <a:bodyPr wrap="none">
            <a:spAutoFit/>
          </a:bodyPr>
          <a:lstStyle/>
          <a:p>
            <a:pPr lvl="0"/>
            <a:r>
              <a:rPr lang="en-US" altLang="zh-TW" dirty="0">
                <a:hlinkClick r:id="rId2"/>
              </a:rPr>
              <a:t>https://www.surveycake.com/s/46lv9</a:t>
            </a:r>
            <a:endParaRPr lang="zh-TW" altLang="en-US" u="sng" dirty="0">
              <a:solidFill>
                <a:srgbClr val="00B0F0"/>
              </a:solidFill>
            </a:endParaRPr>
          </a:p>
        </p:txBody>
      </p:sp>
    </p:spTree>
    <p:extLst>
      <p:ext uri="{BB962C8B-B14F-4D97-AF65-F5344CB8AC3E}">
        <p14:creationId xmlns:p14="http://schemas.microsoft.com/office/powerpoint/2010/main" val="191252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46C16ED1-D627-4D48-8739-F89667F01B1A}"/>
              </a:ext>
            </a:extLst>
          </p:cNvPr>
          <p:cNvGraphicFramePr>
            <a:graphicFrameLocks noGrp="1"/>
          </p:cNvGraphicFramePr>
          <p:nvPr>
            <p:extLst>
              <p:ext uri="{D42A27DB-BD31-4B8C-83A1-F6EECF244321}">
                <p14:modId xmlns:p14="http://schemas.microsoft.com/office/powerpoint/2010/main" val="194887866"/>
              </p:ext>
            </p:extLst>
          </p:nvPr>
        </p:nvGraphicFramePr>
        <p:xfrm>
          <a:off x="1727074" y="1052038"/>
          <a:ext cx="8234741" cy="3367389"/>
        </p:xfrm>
        <a:graphic>
          <a:graphicData uri="http://schemas.openxmlformats.org/drawingml/2006/table">
            <a:tbl>
              <a:tblPr firstRow="1" bandRow="1"/>
              <a:tblGrid>
                <a:gridCol w="1128183">
                  <a:extLst>
                    <a:ext uri="{9D8B030D-6E8A-4147-A177-3AD203B41FA5}">
                      <a16:colId xmlns:a16="http://schemas.microsoft.com/office/drawing/2014/main" val="1188052046"/>
                    </a:ext>
                  </a:extLst>
                </a:gridCol>
                <a:gridCol w="4185015">
                  <a:extLst>
                    <a:ext uri="{9D8B030D-6E8A-4147-A177-3AD203B41FA5}">
                      <a16:colId xmlns:a16="http://schemas.microsoft.com/office/drawing/2014/main" val="3997755979"/>
                    </a:ext>
                  </a:extLst>
                </a:gridCol>
                <a:gridCol w="2921543">
                  <a:extLst>
                    <a:ext uri="{9D8B030D-6E8A-4147-A177-3AD203B41FA5}">
                      <a16:colId xmlns:a16="http://schemas.microsoft.com/office/drawing/2014/main" val="1675218817"/>
                    </a:ext>
                  </a:extLst>
                </a:gridCol>
              </a:tblGrid>
              <a:tr h="411773">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2400" dirty="0">
                          <a:solidFill>
                            <a:srgbClr val="FFFF00"/>
                          </a:solidFill>
                          <a:latin typeface="微軟正黑體" panose="020B0604030504040204" pitchFamily="34" charset="-120"/>
                          <a:ea typeface="微軟正黑體" panose="020B0604030504040204" pitchFamily="34" charset="-120"/>
                        </a:rPr>
                        <a:t>助學金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p>
                      <a:endParaRPr lang="zh-TW" altLang="en-US"/>
                    </a:p>
                  </a:txBody>
                  <a:tcPr/>
                </a:tc>
                <a:extLst>
                  <a:ext uri="{0D108BD9-81ED-4DB2-BD59-A6C34878D82A}">
                    <a16:rowId xmlns:a16="http://schemas.microsoft.com/office/drawing/2014/main" val="3520327010"/>
                  </a:ext>
                </a:extLst>
              </a:tr>
              <a:tr h="6184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執行方式</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zh-TW" altLang="en-US" sz="1800" dirty="0">
                          <a:effectLst/>
                          <a:latin typeface="微軟正黑體" panose="020B0604030504040204" pitchFamily="34" charset="-120"/>
                        </a:rPr>
                        <a:t>學生依據競賽需求規劃，透過課後自主練習、校內教師</a:t>
                      </a:r>
                      <a:r>
                        <a:rPr lang="en-US" altLang="zh-TW" sz="1800" dirty="0">
                          <a:effectLst/>
                          <a:latin typeface="微軟正黑體" panose="020B0604030504040204" pitchFamily="34" charset="-120"/>
                        </a:rPr>
                        <a:t>(</a:t>
                      </a:r>
                      <a:r>
                        <a:rPr lang="zh-TW" altLang="en-US" sz="1800" dirty="0">
                          <a:effectLst/>
                          <a:latin typeface="微軟正黑體" panose="020B0604030504040204" pitchFamily="34" charset="-120"/>
                        </a:rPr>
                        <a:t>或業師</a:t>
                      </a:r>
                      <a:r>
                        <a:rPr lang="en-US" altLang="zh-TW" sz="1800" dirty="0">
                          <a:effectLst/>
                          <a:latin typeface="微軟正黑體" panose="020B0604030504040204" pitchFamily="34" charset="-120"/>
                        </a:rPr>
                        <a:t>)</a:t>
                      </a:r>
                      <a:r>
                        <a:rPr lang="zh-TW" altLang="en-US" sz="1800" dirty="0">
                          <a:effectLst/>
                          <a:latin typeface="微軟正黑體" panose="020B0604030504040204" pitchFamily="34" charset="-120"/>
                        </a:rPr>
                        <a:t>指導或其他方式提升專業知能與競爭力，核予助學金</a:t>
                      </a:r>
                      <a:r>
                        <a:rPr lang="en-US" altLang="zh-TW" sz="1800" dirty="0">
                          <a:effectLst/>
                          <a:latin typeface="微軟正黑體" panose="020B0604030504040204" pitchFamily="34" charset="-120"/>
                        </a:rPr>
                        <a:t>(</a:t>
                      </a:r>
                      <a:r>
                        <a:rPr lang="zh-TW" altLang="en-US" sz="1800" dirty="0">
                          <a:effectLst/>
                          <a:latin typeface="微軟正黑體" panose="020B0604030504040204" pitchFamily="34" charset="-120"/>
                        </a:rPr>
                        <a:t>含材料費、報名費及其他必要相關費用</a:t>
                      </a:r>
                      <a:r>
                        <a:rPr lang="en-US" altLang="zh-TW" sz="1800" dirty="0">
                          <a:effectLst/>
                          <a:latin typeface="微軟正黑體" panose="020B0604030504040204" pitchFamily="34" charset="-120"/>
                        </a:rPr>
                        <a:t>)</a:t>
                      </a:r>
                      <a:r>
                        <a:rPr lang="zh-TW" altLang="en-US" sz="1800" dirty="0">
                          <a:effectLst/>
                          <a:latin typeface="微軟正黑體" panose="020B0604030504040204" pitchFamily="34" charset="-120"/>
                        </a:rPr>
                        <a:t>。</a:t>
                      </a:r>
                      <a:endParaRPr lang="en-US" altLang="zh-TW" sz="1800" dirty="0">
                        <a:effectLst/>
                        <a:latin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40000"/>
                      </a:srgbClr>
                    </a:solidFill>
                  </a:tcPr>
                </a:tc>
                <a:tc hMerge="1">
                  <a:txBody>
                    <a:bodyPr/>
                    <a:lstStyle/>
                    <a:p>
                      <a:endParaRPr lang="zh-TW" altLang="en-US"/>
                    </a:p>
                  </a:txBody>
                  <a:tcPr/>
                </a:tc>
                <a:extLst>
                  <a:ext uri="{0D108BD9-81ED-4DB2-BD59-A6C34878D82A}">
                    <a16:rowId xmlns:a16="http://schemas.microsoft.com/office/drawing/2014/main" val="190605845"/>
                  </a:ext>
                </a:extLst>
              </a:tr>
              <a:tr h="6184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補助經費</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學生自行規劃</a:t>
                      </a:r>
                      <a:r>
                        <a:rPr lang="zh-TW" altLang="en-US" dirty="0">
                          <a:solidFill>
                            <a:srgbClr val="FF0000"/>
                          </a:solidFill>
                          <a:latin typeface="微軟正黑體" panose="020B0604030504040204" pitchFamily="34" charset="-120"/>
                          <a:ea typeface="微軟正黑體" panose="020B0604030504040204" pitchFamily="34" charset="-120"/>
                        </a:rPr>
                        <a:t>所需助學津貼</a:t>
                      </a:r>
                      <a:endParaRPr lang="zh-TW" altLang="en-US" sz="18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20000"/>
                      </a:srgbClr>
                    </a:solidFill>
                  </a:tcPr>
                </a:tc>
                <a:tc hMerge="1">
                  <a:txBody>
                    <a:bodyPr/>
                    <a:lstStyle/>
                    <a:p>
                      <a:endParaRPr lang="zh-TW" altLang="en-US"/>
                    </a:p>
                  </a:txBody>
                  <a:tcPr/>
                </a:tc>
                <a:extLst>
                  <a:ext uri="{0D108BD9-81ED-4DB2-BD59-A6C34878D82A}">
                    <a16:rowId xmlns:a16="http://schemas.microsoft.com/office/drawing/2014/main" val="1680063207"/>
                  </a:ext>
                </a:extLst>
              </a:tr>
              <a:tr h="13773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助學金</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核發方式</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solidFill>
                            <a:srgbClr val="FF0000"/>
                          </a:solidFill>
                          <a:latin typeface="微軟正黑體" panose="020B0604030504040204" pitchFamily="34" charset="-120"/>
                          <a:ea typeface="微軟正黑體" panose="020B0604030504040204" pitchFamily="34" charset="-120"/>
                        </a:rPr>
                        <a:t>分</a:t>
                      </a:r>
                      <a:r>
                        <a:rPr lang="en-US" altLang="zh-TW" b="1" dirty="0">
                          <a:solidFill>
                            <a:srgbClr val="FF0000"/>
                          </a:solidFill>
                          <a:latin typeface="微軟正黑體" panose="020B0604030504040204" pitchFamily="34" charset="-120"/>
                          <a:ea typeface="微軟正黑體" panose="020B0604030504040204" pitchFamily="34" charset="-120"/>
                        </a:rPr>
                        <a:t>3</a:t>
                      </a:r>
                      <a:r>
                        <a:rPr lang="zh-TW" altLang="en-US" b="1" dirty="0">
                          <a:solidFill>
                            <a:srgbClr val="FF0000"/>
                          </a:solidFill>
                          <a:latin typeface="微軟正黑體" panose="020B0604030504040204" pitchFamily="34" charset="-120"/>
                          <a:ea typeface="微軟正黑體" panose="020B0604030504040204" pitchFamily="34" charset="-120"/>
                        </a:rPr>
                        <a:t>階段核發</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 第一階段：審核通過後</a:t>
                      </a:r>
                      <a:r>
                        <a:rPr lang="zh-TW" altLang="en-US" sz="1800" kern="1200" dirty="0">
                          <a:solidFill>
                            <a:schemeClr val="tx1"/>
                          </a:solidFill>
                          <a:latin typeface="微軟正黑體" panose="020B0604030504040204" pitchFamily="34" charset="-120"/>
                          <a:ea typeface="微軟正黑體" panose="020B0604030504040204" pitchFamily="34" charset="-120"/>
                          <a:cs typeface="+mn-cs"/>
                        </a:rPr>
                        <a:t>核發</a:t>
                      </a:r>
                      <a:endParaRPr lang="en-US" altLang="zh-TW" sz="1800"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 第二階段：</a:t>
                      </a:r>
                      <a:r>
                        <a:rPr lang="zh-TW" altLang="en-US" dirty="0">
                          <a:solidFill>
                            <a:schemeClr val="tx1"/>
                          </a:solidFill>
                          <a:latin typeface="微軟正黑體" panose="020B0604030504040204" pitchFamily="34" charset="-120"/>
                          <a:ea typeface="微軟正黑體" panose="020B0604030504040204" pitchFamily="34" charset="-120"/>
                        </a:rPr>
                        <a:t>繳交</a:t>
                      </a:r>
                      <a:r>
                        <a:rPr lang="zh-TW" altLang="en-US" dirty="0">
                          <a:solidFill>
                            <a:srgbClr val="FF0000"/>
                          </a:solidFill>
                          <a:latin typeface="微軟正黑體" panose="020B0604030504040204" pitchFamily="34" charset="-120"/>
                          <a:ea typeface="微軟正黑體" panose="020B0604030504040204" pitchFamily="34" charset="-120"/>
                        </a:rPr>
                        <a:t>輔導紀錄表</a:t>
                      </a:r>
                      <a:r>
                        <a:rPr lang="zh-TW" altLang="en-US" dirty="0">
                          <a:solidFill>
                            <a:schemeClr val="tx1"/>
                          </a:solidFill>
                          <a:latin typeface="微軟正黑體" panose="020B0604030504040204" pitchFamily="34" charset="-120"/>
                          <a:ea typeface="微軟正黑體" panose="020B0604030504040204" pitchFamily="34" charset="-120"/>
                        </a:rPr>
                        <a:t>核發</a:t>
                      </a:r>
                      <a:endParaRPr lang="en-US" altLang="zh-TW" dirty="0">
                        <a:solidFill>
                          <a:schemeClr val="tx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bg1"/>
                          </a:solidFill>
                          <a:latin typeface="微軟正黑體" panose="020B0604030504040204" pitchFamily="34" charset="-120"/>
                          <a:ea typeface="微軟正黑體" panose="020B0604030504040204" pitchFamily="34" charset="-120"/>
                        </a:rPr>
                        <a:t> </a:t>
                      </a:r>
                      <a:r>
                        <a:rPr lang="zh-TW" altLang="en-US" dirty="0">
                          <a:solidFill>
                            <a:schemeClr val="tx1"/>
                          </a:solidFill>
                          <a:latin typeface="微軟正黑體" panose="020B0604030504040204" pitchFamily="34" charset="-120"/>
                          <a:ea typeface="微軟正黑體" panose="020B0604030504040204" pitchFamily="34" charset="-120"/>
                        </a:rPr>
                        <a:t>第三階段：繳交</a:t>
                      </a:r>
                      <a:r>
                        <a:rPr lang="zh-TW" altLang="en-US" dirty="0">
                          <a:solidFill>
                            <a:srgbClr val="FF0000"/>
                          </a:solidFill>
                          <a:latin typeface="微軟正黑體" panose="020B0604030504040204" pitchFamily="34" charset="-120"/>
                          <a:ea typeface="微軟正黑體" panose="020B0604030504040204" pitchFamily="34" charset="-120"/>
                        </a:rPr>
                        <a:t>成果報告書</a:t>
                      </a:r>
                      <a:r>
                        <a:rPr lang="zh-TW" altLang="en-US" dirty="0">
                          <a:solidFill>
                            <a:schemeClr val="tx1"/>
                          </a:solidFill>
                          <a:latin typeface="微軟正黑體" panose="020B0604030504040204" pitchFamily="34" charset="-120"/>
                          <a:ea typeface="微軟正黑體" panose="020B0604030504040204" pitchFamily="34" charset="-120"/>
                        </a:rPr>
                        <a:t>核發</a:t>
                      </a:r>
                      <a:endParaRPr lang="en-US" altLang="zh-TW" b="1"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提早完成、</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提早繳交、</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提早核發助學金</a:t>
                      </a:r>
                      <a:endParaRPr lang="en-US" altLang="zh-TW" b="1" dirty="0">
                        <a:solidFill>
                          <a:srgbClr val="0000FF"/>
                        </a:solidFill>
                        <a:latin typeface="微軟正黑體" panose="020B0604030504040204" pitchFamily="34" charset="-120"/>
                        <a:ea typeface="微軟正黑體" panose="020B0604030504040204" pitchFamily="34" charset="-12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extLst>
                  <a:ext uri="{0D108BD9-81ED-4DB2-BD59-A6C34878D82A}">
                    <a16:rowId xmlns:a16="http://schemas.microsoft.com/office/drawing/2014/main" val="3461371759"/>
                  </a:ext>
                </a:extLst>
              </a:tr>
            </a:tbl>
          </a:graphicData>
        </a:graphic>
      </p:graphicFrame>
      <p:graphicFrame>
        <p:nvGraphicFramePr>
          <p:cNvPr id="6" name="表格 5">
            <a:extLst>
              <a:ext uri="{FF2B5EF4-FFF2-40B4-BE49-F238E27FC236}">
                <a16:creationId xmlns:a16="http://schemas.microsoft.com/office/drawing/2014/main" id="{88A478D7-7DE7-471B-8E24-8D850CAF055A}"/>
              </a:ext>
            </a:extLst>
          </p:cNvPr>
          <p:cNvGraphicFramePr>
            <a:graphicFrameLocks noGrp="1"/>
          </p:cNvGraphicFramePr>
          <p:nvPr>
            <p:extLst>
              <p:ext uri="{D42A27DB-BD31-4B8C-83A1-F6EECF244321}">
                <p14:modId xmlns:p14="http://schemas.microsoft.com/office/powerpoint/2010/main" val="3121838662"/>
              </p:ext>
            </p:extLst>
          </p:nvPr>
        </p:nvGraphicFramePr>
        <p:xfrm>
          <a:off x="1727074" y="4419427"/>
          <a:ext cx="8231809" cy="1817763"/>
        </p:xfrm>
        <a:graphic>
          <a:graphicData uri="http://schemas.openxmlformats.org/drawingml/2006/table">
            <a:tbl>
              <a:tblPr firstRow="1" bandRow="1"/>
              <a:tblGrid>
                <a:gridCol w="8231809">
                  <a:extLst>
                    <a:ext uri="{9D8B030D-6E8A-4147-A177-3AD203B41FA5}">
                      <a16:colId xmlns:a16="http://schemas.microsoft.com/office/drawing/2014/main" val="2714324985"/>
                    </a:ext>
                  </a:extLst>
                </a:gridCol>
              </a:tblGrid>
              <a:tr h="11879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zh-TW" altLang="en-US" sz="2400" b="1" kern="1200" dirty="0">
                          <a:solidFill>
                            <a:srgbClr val="FFFF00"/>
                          </a:solidFill>
                          <a:latin typeface="微軟正黑體" panose="020B0604030504040204" pitchFamily="34" charset="-120"/>
                          <a:ea typeface="微軟正黑體" panose="020B0604030504040204" pitchFamily="34" charset="-120"/>
                          <a:cs typeface="+mn-cs"/>
                        </a:rPr>
                        <a:t>獎勵金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lumMod val="50000"/>
                      </a:srgbClr>
                    </a:solidFill>
                  </a:tcPr>
                </a:tc>
                <a:extLst>
                  <a:ext uri="{0D108BD9-81ED-4DB2-BD59-A6C34878D82A}">
                    <a16:rowId xmlns:a16="http://schemas.microsoft.com/office/drawing/2014/main" val="2296856558"/>
                  </a:ext>
                </a:extLst>
              </a:tr>
              <a:tr h="13605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89013">
                        <a:lnSpc>
                          <a:spcPts val="2600"/>
                        </a:lnSpc>
                        <a:tabLst/>
                      </a:pPr>
                      <a:r>
                        <a:rPr lang="zh-TW" altLang="en-US" sz="1600" kern="1200" dirty="0">
                          <a:solidFill>
                            <a:schemeClr val="tx1"/>
                          </a:solidFill>
                          <a:latin typeface="微軟正黑體" panose="020B0604030504040204" pitchFamily="34" charset="-120"/>
                          <a:ea typeface="微軟正黑體" panose="020B0604030504040204" pitchFamily="34" charset="-120"/>
                          <a:cs typeface="+mn-cs"/>
                        </a:rPr>
                        <a:t>學生</a:t>
                      </a:r>
                      <a:r>
                        <a:rPr lang="zh-TW" altLang="en-US" sz="1600" kern="1200" dirty="0">
                          <a:solidFill>
                            <a:schemeClr val="tx1"/>
                          </a:solidFill>
                          <a:latin typeface="微軟正黑體" panose="020B0604030504040204" pitchFamily="34" charset="-120"/>
                          <a:ea typeface="+mn-ea"/>
                          <a:cs typeface="+mn-cs"/>
                        </a:rPr>
                        <a:t>繳交競賽獲取名次</a:t>
                      </a:r>
                      <a:r>
                        <a:rPr lang="zh-TW" altLang="en-US" sz="1600" kern="1200" dirty="0">
                          <a:solidFill>
                            <a:schemeClr val="tx1"/>
                          </a:solidFill>
                          <a:latin typeface="微軟正黑體" panose="020B0604030504040204" pitchFamily="34" charset="-120"/>
                          <a:ea typeface="微軟正黑體" panose="020B0604030504040204" pitchFamily="34" charset="-120"/>
                          <a:cs typeface="+mn-cs"/>
                        </a:rPr>
                        <a:t>結果之佐證資料</a:t>
                      </a:r>
                      <a:endParaRPr lang="en-US" altLang="zh-TW" sz="1600"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ctr" defTabSz="989013" rtl="0" eaLnBrk="1" fontAlgn="auto" latinLnBrk="0" hangingPunct="1">
                        <a:lnSpc>
                          <a:spcPts val="2600"/>
                        </a:lnSpc>
                        <a:spcBef>
                          <a:spcPts val="0"/>
                        </a:spcBef>
                        <a:spcAft>
                          <a:spcPts val="0"/>
                        </a:spcAft>
                        <a:buClrTx/>
                        <a:buSzTx/>
                        <a:buFontTx/>
                        <a:buNone/>
                        <a:tabLst/>
                        <a:defRPr/>
                      </a:pPr>
                      <a:r>
                        <a:rPr lang="zh-TW" altLang="en-US" sz="1600" kern="1200" dirty="0">
                          <a:solidFill>
                            <a:schemeClr val="tx1"/>
                          </a:solidFill>
                          <a:latin typeface="微軟正黑體" panose="020B0604030504040204" pitchFamily="34" charset="-120"/>
                          <a:ea typeface="+mn-ea"/>
                          <a:cs typeface="+mn-cs"/>
                        </a:rPr>
                        <a:t>依據</a:t>
                      </a:r>
                      <a:r>
                        <a:rPr lang="zh-TW" altLang="en-US" sz="1600" kern="1200" dirty="0">
                          <a:solidFill>
                            <a:srgbClr val="FF0000"/>
                          </a:solidFill>
                          <a:latin typeface="微軟正黑體" panose="020B0604030504040204" pitchFamily="34" charset="-120"/>
                          <a:ea typeface="+mn-ea"/>
                          <a:cs typeface="+mn-cs"/>
                        </a:rPr>
                        <a:t>競賽獎勵金核發標準表</a:t>
                      </a:r>
                      <a:r>
                        <a:rPr lang="zh-TW" altLang="en-US" sz="1600" kern="1200" dirty="0">
                          <a:solidFill>
                            <a:schemeClr val="tx1"/>
                          </a:solidFill>
                          <a:latin typeface="微軟正黑體" panose="020B0604030504040204" pitchFamily="34" charset="-120"/>
                          <a:ea typeface="+mn-ea"/>
                          <a:cs typeface="+mn-cs"/>
                        </a:rPr>
                        <a:t>核發</a:t>
                      </a:r>
                    </a:p>
                    <a:p>
                      <a:pPr marL="0" indent="0" algn="ctr" defTabSz="989013">
                        <a:tabLst/>
                      </a:pPr>
                      <a:endParaRPr lang="zh-TW" altLang="en-US" sz="1600" kern="1200" spc="-100" baseline="0" dirty="0">
                        <a:solidFill>
                          <a:schemeClr val="tx1"/>
                        </a:solidFill>
                        <a:latin typeface="微軟正黑體" panose="020B0604030504040204" pitchFamily="34" charset="-120"/>
                        <a:ea typeface="微軟正黑體" panose="020B0604030504040204" pitchFamily="34" charset="-120"/>
                        <a:cs typeface="+mn-cs"/>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tint val="40000"/>
                      </a:srgbClr>
                    </a:solidFill>
                  </a:tcPr>
                </a:tc>
                <a:extLst>
                  <a:ext uri="{0D108BD9-81ED-4DB2-BD59-A6C34878D82A}">
                    <a16:rowId xmlns:a16="http://schemas.microsoft.com/office/drawing/2014/main" val="4080887122"/>
                  </a:ext>
                </a:extLst>
              </a:tr>
            </a:tbl>
          </a:graphicData>
        </a:graphic>
      </p:graphicFrame>
      <p:sp>
        <p:nvSpPr>
          <p:cNvPr id="7" name="標題 1"/>
          <p:cNvSpPr txBox="1">
            <a:spLocks/>
          </p:cNvSpPr>
          <p:nvPr/>
        </p:nvSpPr>
        <p:spPr>
          <a:xfrm>
            <a:off x="483939" y="181974"/>
            <a:ext cx="2492017" cy="8700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4400" b="1" i="0" u="none" strike="noStrike" kern="1200" cap="all"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j-cs"/>
              </a:rPr>
              <a:t>校外競賽</a:t>
            </a:r>
          </a:p>
        </p:txBody>
      </p:sp>
      <p:pic>
        <p:nvPicPr>
          <p:cNvPr id="2" name="圖片 1">
            <a:extLst>
              <a:ext uri="{FF2B5EF4-FFF2-40B4-BE49-F238E27FC236}">
                <a16:creationId xmlns:a16="http://schemas.microsoft.com/office/drawing/2014/main" id="{76720504-160F-42AD-A2CA-1C6F19606580}"/>
              </a:ext>
            </a:extLst>
          </p:cNvPr>
          <p:cNvPicPr>
            <a:picLocks noChangeAspect="1"/>
          </p:cNvPicPr>
          <p:nvPr/>
        </p:nvPicPr>
        <p:blipFill>
          <a:blip r:embed="rId2"/>
          <a:stretch>
            <a:fillRect/>
          </a:stretch>
        </p:blipFill>
        <p:spPr>
          <a:xfrm>
            <a:off x="9808728" y="3713676"/>
            <a:ext cx="2170364" cy="2371550"/>
          </a:xfrm>
          <a:prstGeom prst="rect">
            <a:avLst/>
          </a:prstGeom>
        </p:spPr>
      </p:pic>
    </p:spTree>
    <p:extLst>
      <p:ext uri="{BB962C8B-B14F-4D97-AF65-F5344CB8AC3E}">
        <p14:creationId xmlns:p14="http://schemas.microsoft.com/office/powerpoint/2010/main" val="295923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39"/>
          <p:cNvGrpSpPr/>
          <p:nvPr/>
        </p:nvGrpSpPr>
        <p:grpSpPr>
          <a:xfrm>
            <a:off x="5429768" y="3166740"/>
            <a:ext cx="1310761" cy="1310761"/>
            <a:chOff x="0" y="0"/>
            <a:chExt cx="812800" cy="812800"/>
          </a:xfrm>
        </p:grpSpPr>
        <p:sp>
          <p:nvSpPr>
            <p:cNvPr id="42"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F0F3"/>
            </a:solidFill>
          </p:spPr>
        </p:sp>
        <p:sp>
          <p:nvSpPr>
            <p:cNvPr id="43" name="TextBox 41"/>
            <p:cNvSpPr txBox="1"/>
            <p:nvPr/>
          </p:nvSpPr>
          <p:spPr>
            <a:xfrm>
              <a:off x="76200" y="19050"/>
              <a:ext cx="660400" cy="717550"/>
            </a:xfrm>
            <a:prstGeom prst="rect">
              <a:avLst/>
            </a:prstGeom>
          </p:spPr>
          <p:txBody>
            <a:bodyPr lIns="33867" tIns="33867" rIns="33867" bIns="33867" rtlCol="0" anchor="ctr"/>
            <a:lstStyle/>
            <a:p>
              <a:pPr algn="ctr">
                <a:lnSpc>
                  <a:spcPts val="2239"/>
                </a:lnSpc>
              </a:pPr>
              <a:endParaRPr sz="1200"/>
            </a:p>
          </p:txBody>
        </p:sp>
      </p:grpSp>
      <p:grpSp>
        <p:nvGrpSpPr>
          <p:cNvPr id="45" name="Group 46"/>
          <p:cNvGrpSpPr/>
          <p:nvPr/>
        </p:nvGrpSpPr>
        <p:grpSpPr>
          <a:xfrm>
            <a:off x="3368356" y="314499"/>
            <a:ext cx="5475258" cy="837131"/>
            <a:chOff x="0" y="0"/>
            <a:chExt cx="2163065" cy="330719"/>
          </a:xfrm>
        </p:grpSpPr>
        <p:sp>
          <p:nvSpPr>
            <p:cNvPr id="46" name="Freeform 47"/>
            <p:cNvSpPr/>
            <p:nvPr/>
          </p:nvSpPr>
          <p:spPr>
            <a:xfrm>
              <a:off x="0" y="0"/>
              <a:ext cx="2163065" cy="330719"/>
            </a:xfrm>
            <a:custGeom>
              <a:avLst/>
              <a:gdLst/>
              <a:ahLst/>
              <a:cxnLst/>
              <a:rect l="l" t="t" r="r" b="b"/>
              <a:pathLst>
                <a:path w="2163065" h="330719">
                  <a:moveTo>
                    <a:pt x="1959865" y="0"/>
                  </a:moveTo>
                  <a:cubicBezTo>
                    <a:pt x="2072089" y="0"/>
                    <a:pt x="2163065" y="74034"/>
                    <a:pt x="2163065" y="165359"/>
                  </a:cubicBezTo>
                  <a:cubicBezTo>
                    <a:pt x="2163065" y="256685"/>
                    <a:pt x="2072089" y="330719"/>
                    <a:pt x="1959865" y="330719"/>
                  </a:cubicBezTo>
                  <a:lnTo>
                    <a:pt x="203200" y="330719"/>
                  </a:lnTo>
                  <a:cubicBezTo>
                    <a:pt x="90976" y="330719"/>
                    <a:pt x="0" y="256685"/>
                    <a:pt x="0" y="165359"/>
                  </a:cubicBezTo>
                  <a:cubicBezTo>
                    <a:pt x="0" y="74034"/>
                    <a:pt x="90976" y="0"/>
                    <a:pt x="203200" y="0"/>
                  </a:cubicBezTo>
                  <a:close/>
                </a:path>
              </a:pathLst>
            </a:custGeom>
            <a:solidFill>
              <a:srgbClr val="5CB7A1"/>
            </a:solidFill>
          </p:spPr>
        </p:sp>
        <p:sp>
          <p:nvSpPr>
            <p:cNvPr id="47" name="TextBox 48"/>
            <p:cNvSpPr txBox="1"/>
            <p:nvPr/>
          </p:nvSpPr>
          <p:spPr>
            <a:xfrm>
              <a:off x="0" y="-57150"/>
              <a:ext cx="2163065" cy="387869"/>
            </a:xfrm>
            <a:prstGeom prst="rect">
              <a:avLst/>
            </a:prstGeom>
          </p:spPr>
          <p:txBody>
            <a:bodyPr lIns="33867" tIns="33867" rIns="33867" bIns="33867" rtlCol="0" anchor="ctr"/>
            <a:lstStyle/>
            <a:p>
              <a:pPr algn="ctr">
                <a:lnSpc>
                  <a:spcPts val="2239"/>
                </a:lnSpc>
              </a:pPr>
              <a:endParaRPr sz="1200"/>
            </a:p>
          </p:txBody>
        </p:sp>
      </p:grpSp>
      <p:sp>
        <p:nvSpPr>
          <p:cNvPr id="48" name="TextBox 49"/>
          <p:cNvSpPr txBox="1"/>
          <p:nvPr/>
        </p:nvSpPr>
        <p:spPr>
          <a:xfrm>
            <a:off x="3541550" y="523855"/>
            <a:ext cx="5087195" cy="472309"/>
          </a:xfrm>
          <a:prstGeom prst="rect">
            <a:avLst/>
          </a:prstGeom>
        </p:spPr>
        <p:txBody>
          <a:bodyPr lIns="0" tIns="0" rIns="0" bIns="0" rtlCol="0" anchor="t">
            <a:spAutoFit/>
          </a:bodyPr>
          <a:lstStyle/>
          <a:p>
            <a:pPr algn="ctr">
              <a:lnSpc>
                <a:spcPts val="3920"/>
              </a:lnSpc>
              <a:spcBef>
                <a:spcPct val="0"/>
              </a:spcBef>
            </a:pPr>
            <a:r>
              <a:rPr lang="en-US" sz="3200" b="1" spc="89" err="1">
                <a:solidFill>
                  <a:srgbClr val="FFFFFF"/>
                </a:solidFill>
                <a:latin typeface="微軟正黑體" panose="020B0604030504040204" pitchFamily="34" charset="-120"/>
                <a:ea typeface="微軟正黑體" panose="020B0604030504040204" pitchFamily="34" charset="-120"/>
              </a:rPr>
              <a:t>弘愛築夢自主學習規劃項目</a:t>
            </a:r>
            <a:endParaRPr lang="en-US" sz="3200" b="1" spc="89">
              <a:solidFill>
                <a:srgbClr val="FFFFFF"/>
              </a:solidFill>
              <a:latin typeface="微軟正黑體" panose="020B0604030504040204" pitchFamily="34" charset="-120"/>
              <a:ea typeface="微軟正黑體" panose="020B0604030504040204" pitchFamily="34" charset="-120"/>
            </a:endParaRPr>
          </a:p>
        </p:txBody>
      </p:sp>
      <p:sp>
        <p:nvSpPr>
          <p:cNvPr id="79" name="投影片編號版面配置區 82"/>
          <p:cNvSpPr>
            <a:spLocks noGrp="1"/>
          </p:cNvSpPr>
          <p:nvPr>
            <p:ph type="sldNum" sz="quarter" idx="12"/>
          </p:nvPr>
        </p:nvSpPr>
        <p:spPr>
          <a:xfrm>
            <a:off x="0" y="0"/>
            <a:ext cx="0" cy="0"/>
          </a:xfrm>
        </p:spPr>
        <p:txBody>
          <a:bodyPr/>
          <a:lstStyle/>
          <a:p>
            <a:fld id="{B6F15528-21DE-4FAA-801E-634DDDAF4B2B}" type="slidenum">
              <a:rPr lang="en-US" smtClean="0"/>
              <a:pPr/>
              <a:t>4</a:t>
            </a:fld>
            <a:endParaRPr lang="en-US"/>
          </a:p>
        </p:txBody>
      </p:sp>
      <p:grpSp>
        <p:nvGrpSpPr>
          <p:cNvPr id="91" name="群組 90"/>
          <p:cNvGrpSpPr/>
          <p:nvPr/>
        </p:nvGrpSpPr>
        <p:grpSpPr>
          <a:xfrm>
            <a:off x="1945165" y="1360986"/>
            <a:ext cx="8458018" cy="4569311"/>
            <a:chOff x="1945166" y="1578532"/>
            <a:chExt cx="8239948" cy="4569311"/>
          </a:xfrm>
        </p:grpSpPr>
        <p:sp>
          <p:nvSpPr>
            <p:cNvPr id="16" name="AutoShape 14"/>
            <p:cNvSpPr/>
            <p:nvPr/>
          </p:nvSpPr>
          <p:spPr>
            <a:xfrm>
              <a:off x="7122814" y="1881616"/>
              <a:ext cx="869121" cy="0"/>
            </a:xfrm>
            <a:prstGeom prst="line">
              <a:avLst/>
            </a:prstGeom>
            <a:ln w="47625" cap="flat">
              <a:solidFill>
                <a:srgbClr val="3C5679"/>
              </a:solidFill>
              <a:prstDash val="sysDash"/>
              <a:headEnd type="none" w="sm" len="sm"/>
              <a:tailEnd type="oval" w="lg" len="lg"/>
            </a:ln>
          </p:spPr>
        </p:sp>
        <p:sp>
          <p:nvSpPr>
            <p:cNvPr id="17" name="AutoShape 15"/>
            <p:cNvSpPr/>
            <p:nvPr/>
          </p:nvSpPr>
          <p:spPr>
            <a:xfrm>
              <a:off x="7122814" y="5746750"/>
              <a:ext cx="894521" cy="0"/>
            </a:xfrm>
            <a:prstGeom prst="line">
              <a:avLst/>
            </a:prstGeom>
            <a:ln w="47625" cap="flat">
              <a:solidFill>
                <a:srgbClr val="3C5679"/>
              </a:solidFill>
              <a:prstDash val="sysDash"/>
              <a:headEnd type="none" w="sm" len="sm"/>
              <a:tailEnd type="oval" w="lg" len="lg"/>
            </a:ln>
          </p:spPr>
        </p:sp>
        <p:sp>
          <p:nvSpPr>
            <p:cNvPr id="18" name="AutoShape 16"/>
            <p:cNvSpPr/>
            <p:nvPr/>
          </p:nvSpPr>
          <p:spPr>
            <a:xfrm>
              <a:off x="4709439" y="3806245"/>
              <a:ext cx="2869246" cy="0"/>
            </a:xfrm>
            <a:prstGeom prst="line">
              <a:avLst/>
            </a:prstGeom>
            <a:ln w="47625" cap="flat">
              <a:solidFill>
                <a:srgbClr val="3C5679"/>
              </a:solidFill>
              <a:prstDash val="sysDash"/>
              <a:headEnd type="none" w="sm" len="sm"/>
              <a:tailEnd type="none" w="sm" len="sm"/>
            </a:ln>
          </p:spPr>
        </p:sp>
        <p:sp>
          <p:nvSpPr>
            <p:cNvPr id="19" name="AutoShape 17"/>
            <p:cNvSpPr/>
            <p:nvPr/>
          </p:nvSpPr>
          <p:spPr>
            <a:xfrm rot="16200000">
              <a:off x="5162430" y="3806245"/>
              <a:ext cx="3912759" cy="0"/>
            </a:xfrm>
            <a:prstGeom prst="line">
              <a:avLst/>
            </a:prstGeom>
            <a:ln w="47625" cap="flat">
              <a:solidFill>
                <a:srgbClr val="3C5679"/>
              </a:solidFill>
              <a:prstDash val="sysDash"/>
              <a:headEnd type="none" w="sm" len="sm"/>
              <a:tailEnd type="none" w="sm" len="sm"/>
            </a:ln>
          </p:spPr>
        </p:sp>
        <p:sp>
          <p:nvSpPr>
            <p:cNvPr id="20" name="AutoShape 18"/>
            <p:cNvSpPr/>
            <p:nvPr/>
          </p:nvSpPr>
          <p:spPr>
            <a:xfrm>
              <a:off x="7576424" y="3159411"/>
              <a:ext cx="447261" cy="0"/>
            </a:xfrm>
            <a:prstGeom prst="line">
              <a:avLst/>
            </a:prstGeom>
            <a:ln w="47625" cap="flat">
              <a:solidFill>
                <a:srgbClr val="3C5679"/>
              </a:solidFill>
              <a:prstDash val="sysDash"/>
              <a:headEnd type="none" w="sm" len="sm"/>
              <a:tailEnd type="oval" w="lg" len="lg"/>
            </a:ln>
          </p:spPr>
        </p:sp>
        <p:sp>
          <p:nvSpPr>
            <p:cNvPr id="21" name="AutoShape 19"/>
            <p:cNvSpPr/>
            <p:nvPr/>
          </p:nvSpPr>
          <p:spPr>
            <a:xfrm>
              <a:off x="7576424" y="4453080"/>
              <a:ext cx="447261" cy="0"/>
            </a:xfrm>
            <a:prstGeom prst="line">
              <a:avLst/>
            </a:prstGeom>
            <a:ln w="47625" cap="flat">
              <a:solidFill>
                <a:srgbClr val="3C5679"/>
              </a:solidFill>
              <a:prstDash val="sysDash"/>
              <a:headEnd type="none" w="sm" len="sm"/>
              <a:tailEnd type="oval" w="lg" len="lg"/>
            </a:ln>
          </p:spPr>
        </p:sp>
        <p:sp>
          <p:nvSpPr>
            <p:cNvPr id="22" name="AutoShape 20"/>
            <p:cNvSpPr/>
            <p:nvPr/>
          </p:nvSpPr>
          <p:spPr>
            <a:xfrm rot="16200000">
              <a:off x="6913714" y="3806245"/>
              <a:ext cx="1325420" cy="0"/>
            </a:xfrm>
            <a:prstGeom prst="line">
              <a:avLst/>
            </a:prstGeom>
            <a:ln w="47625" cap="flat">
              <a:solidFill>
                <a:srgbClr val="3C5679"/>
              </a:solidFill>
              <a:prstDash val="sysDash"/>
              <a:headEnd type="none" w="sm" len="sm"/>
              <a:tailEnd type="none" w="sm" len="sm"/>
            </a:ln>
          </p:spPr>
        </p:sp>
        <p:sp>
          <p:nvSpPr>
            <p:cNvPr id="35" name="AutoShape 33"/>
            <p:cNvSpPr/>
            <p:nvPr/>
          </p:nvSpPr>
          <p:spPr>
            <a:xfrm>
              <a:off x="4214554" y="1881616"/>
              <a:ext cx="869121" cy="0"/>
            </a:xfrm>
            <a:prstGeom prst="line">
              <a:avLst/>
            </a:prstGeom>
            <a:ln w="47625" cap="flat">
              <a:solidFill>
                <a:srgbClr val="3C5679"/>
              </a:solidFill>
              <a:prstDash val="sysDash"/>
              <a:headEnd type="oval" w="lg" len="lg"/>
              <a:tailEnd type="none" w="sm" len="sm"/>
            </a:ln>
          </p:spPr>
        </p:sp>
        <p:sp>
          <p:nvSpPr>
            <p:cNvPr id="36" name="AutoShape 34"/>
            <p:cNvSpPr/>
            <p:nvPr/>
          </p:nvSpPr>
          <p:spPr>
            <a:xfrm>
              <a:off x="4214554" y="5746750"/>
              <a:ext cx="894521" cy="0"/>
            </a:xfrm>
            <a:prstGeom prst="line">
              <a:avLst/>
            </a:prstGeom>
            <a:ln w="47625" cap="flat">
              <a:solidFill>
                <a:srgbClr val="3C5679"/>
              </a:solidFill>
              <a:prstDash val="sysDash"/>
              <a:headEnd type="oval" w="lg" len="lg"/>
              <a:tailEnd type="none" w="sm" len="sm"/>
            </a:ln>
          </p:spPr>
        </p:sp>
        <p:sp>
          <p:nvSpPr>
            <p:cNvPr id="37" name="AutoShape 35"/>
            <p:cNvSpPr/>
            <p:nvPr/>
          </p:nvSpPr>
          <p:spPr>
            <a:xfrm rot="16200000">
              <a:off x="3143171" y="3806245"/>
              <a:ext cx="3912759" cy="0"/>
            </a:xfrm>
            <a:prstGeom prst="line">
              <a:avLst/>
            </a:prstGeom>
            <a:ln w="47625" cap="flat">
              <a:solidFill>
                <a:srgbClr val="3C5679"/>
              </a:solidFill>
              <a:prstDash val="sysDash"/>
              <a:headEnd type="none" w="sm" len="sm"/>
              <a:tailEnd type="none" w="sm" len="sm"/>
            </a:ln>
          </p:spPr>
        </p:sp>
        <p:sp>
          <p:nvSpPr>
            <p:cNvPr id="38" name="AutoShape 36"/>
            <p:cNvSpPr/>
            <p:nvPr/>
          </p:nvSpPr>
          <p:spPr>
            <a:xfrm>
              <a:off x="4214554" y="3159411"/>
              <a:ext cx="447261" cy="0"/>
            </a:xfrm>
            <a:prstGeom prst="line">
              <a:avLst/>
            </a:prstGeom>
            <a:ln w="47625" cap="flat">
              <a:solidFill>
                <a:srgbClr val="3C5679"/>
              </a:solidFill>
              <a:prstDash val="sysDash"/>
              <a:headEnd type="oval" w="lg" len="lg"/>
              <a:tailEnd type="none" w="sm" len="sm"/>
            </a:ln>
          </p:spPr>
        </p:sp>
        <p:sp>
          <p:nvSpPr>
            <p:cNvPr id="39" name="AutoShape 37"/>
            <p:cNvSpPr/>
            <p:nvPr/>
          </p:nvSpPr>
          <p:spPr>
            <a:xfrm>
              <a:off x="4214554" y="4453080"/>
              <a:ext cx="447261" cy="0"/>
            </a:xfrm>
            <a:prstGeom prst="line">
              <a:avLst/>
            </a:prstGeom>
            <a:ln w="47625" cap="flat">
              <a:solidFill>
                <a:srgbClr val="3C5679"/>
              </a:solidFill>
              <a:prstDash val="sysDash"/>
              <a:headEnd type="oval" w="lg" len="lg"/>
              <a:tailEnd type="none" w="sm" len="sm"/>
            </a:ln>
          </p:spPr>
        </p:sp>
        <p:sp>
          <p:nvSpPr>
            <p:cNvPr id="40" name="AutoShape 38"/>
            <p:cNvSpPr/>
            <p:nvPr/>
          </p:nvSpPr>
          <p:spPr>
            <a:xfrm rot="16200000">
              <a:off x="4046729" y="3806245"/>
              <a:ext cx="1325420" cy="0"/>
            </a:xfrm>
            <a:prstGeom prst="line">
              <a:avLst/>
            </a:prstGeom>
            <a:ln w="47625" cap="flat">
              <a:solidFill>
                <a:srgbClr val="3C5679"/>
              </a:solidFill>
              <a:prstDash val="sysDash"/>
              <a:headEnd type="none" w="sm" len="sm"/>
              <a:tailEnd type="none" w="sm" len="sm"/>
            </a:ln>
          </p:spPr>
        </p:sp>
        <p:sp>
          <p:nvSpPr>
            <p:cNvPr id="44" name="Freeform 42"/>
            <p:cNvSpPr/>
            <p:nvPr/>
          </p:nvSpPr>
          <p:spPr>
            <a:xfrm>
              <a:off x="5766024" y="3465481"/>
              <a:ext cx="715965" cy="713280"/>
            </a:xfrm>
            <a:custGeom>
              <a:avLst/>
              <a:gdLst/>
              <a:ahLst/>
              <a:cxnLst/>
              <a:rect l="l" t="t" r="r" b="b"/>
              <a:pathLst>
                <a:path w="1073947" h="1069920">
                  <a:moveTo>
                    <a:pt x="0" y="0"/>
                  </a:moveTo>
                  <a:lnTo>
                    <a:pt x="1073947" y="0"/>
                  </a:lnTo>
                  <a:lnTo>
                    <a:pt x="1073947" y="1069919"/>
                  </a:lnTo>
                  <a:lnTo>
                    <a:pt x="0" y="10699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9" name="TextBox 50"/>
            <p:cNvSpPr txBox="1"/>
            <p:nvPr/>
          </p:nvSpPr>
          <p:spPr>
            <a:xfrm>
              <a:off x="8855870" y="5572865"/>
              <a:ext cx="1292990" cy="436017"/>
            </a:xfrm>
            <a:prstGeom prst="rect">
              <a:avLst/>
            </a:prstGeom>
          </p:spPr>
          <p:txBody>
            <a:bodyPr wrap="square" lIns="0" tIns="0" rIns="0" bIns="0" rtlCol="0" anchor="t">
              <a:spAutoFit/>
            </a:bodyPr>
            <a:lstStyle/>
            <a:p>
              <a:pPr>
                <a:lnSpc>
                  <a:spcPts val="3360"/>
                </a:lnSpc>
              </a:pPr>
              <a:r>
                <a:rPr lang="en-US" sz="2399" b="1" spc="77" dirty="0" err="1">
                  <a:solidFill>
                    <a:srgbClr val="C00000"/>
                  </a:solidFill>
                  <a:latin typeface="微軟正黑體" panose="020B0604030504040204" pitchFamily="34" charset="-120"/>
                  <a:ea typeface="微軟正黑體" panose="020B0604030504040204" pitchFamily="34" charset="-120"/>
                </a:rPr>
                <a:t>海外研修</a:t>
              </a:r>
              <a:endParaRPr lang="en-US" sz="2399" b="1" spc="77" dirty="0">
                <a:solidFill>
                  <a:srgbClr val="C00000"/>
                </a:solidFill>
                <a:latin typeface="微軟正黑體" panose="020B0604030504040204" pitchFamily="34" charset="-120"/>
                <a:ea typeface="微軟正黑體" panose="020B0604030504040204" pitchFamily="34" charset="-120"/>
              </a:endParaRPr>
            </a:p>
          </p:txBody>
        </p:sp>
        <p:sp>
          <p:nvSpPr>
            <p:cNvPr id="51" name="TextBox 52"/>
            <p:cNvSpPr txBox="1"/>
            <p:nvPr/>
          </p:nvSpPr>
          <p:spPr>
            <a:xfrm>
              <a:off x="1972385" y="4235071"/>
              <a:ext cx="1292990" cy="436017"/>
            </a:xfrm>
            <a:prstGeom prst="rect">
              <a:avLst/>
            </a:prstGeom>
          </p:spPr>
          <p:txBody>
            <a:bodyPr wrap="square" lIns="0" tIns="0" rIns="0" bIns="0" rtlCol="0" anchor="t">
              <a:spAutoFit/>
            </a:bodyPr>
            <a:lstStyle/>
            <a:p>
              <a:pPr>
                <a:lnSpc>
                  <a:spcPts val="3360"/>
                </a:lnSpc>
              </a:pPr>
              <a:r>
                <a:rPr lang="en-US" sz="2399" b="1" spc="77" dirty="0" err="1">
                  <a:solidFill>
                    <a:srgbClr val="C00000"/>
                  </a:solidFill>
                  <a:latin typeface="微軟正黑體" panose="020B0604030504040204" pitchFamily="34" charset="-120"/>
                  <a:ea typeface="微軟正黑體" panose="020B0604030504040204" pitchFamily="34" charset="-120"/>
                </a:rPr>
                <a:t>就業增能</a:t>
              </a:r>
              <a:endParaRPr lang="en-US" sz="2399" b="1" spc="77" dirty="0">
                <a:solidFill>
                  <a:srgbClr val="C00000"/>
                </a:solidFill>
                <a:latin typeface="微軟正黑體" panose="020B0604030504040204" pitchFamily="34" charset="-120"/>
                <a:ea typeface="微軟正黑體" panose="020B0604030504040204" pitchFamily="34" charset="-120"/>
              </a:endParaRPr>
            </a:p>
          </p:txBody>
        </p:sp>
        <p:sp>
          <p:nvSpPr>
            <p:cNvPr id="53" name="TextBox 54"/>
            <p:cNvSpPr txBox="1"/>
            <p:nvPr/>
          </p:nvSpPr>
          <p:spPr>
            <a:xfrm>
              <a:off x="8843614" y="2979452"/>
              <a:ext cx="1292990" cy="436017"/>
            </a:xfrm>
            <a:prstGeom prst="rect">
              <a:avLst/>
            </a:prstGeom>
          </p:spPr>
          <p:txBody>
            <a:bodyPr wrap="square" lIns="0" tIns="0" rIns="0" bIns="0" rtlCol="0" anchor="t">
              <a:spAutoFit/>
            </a:bodyPr>
            <a:lstStyle/>
            <a:p>
              <a:pPr>
                <a:lnSpc>
                  <a:spcPts val="3360"/>
                </a:lnSpc>
              </a:pPr>
              <a:r>
                <a:rPr lang="en-US" sz="2399" b="1" spc="77" dirty="0" err="1">
                  <a:solidFill>
                    <a:srgbClr val="C00000"/>
                  </a:solidFill>
                  <a:latin typeface="微軟正黑體" panose="020B0604030504040204" pitchFamily="34" charset="-120"/>
                  <a:ea typeface="微軟正黑體" panose="020B0604030504040204" pitchFamily="34" charset="-120"/>
                </a:rPr>
                <a:t>共通職能</a:t>
              </a:r>
              <a:endParaRPr lang="en-US" sz="2399" b="1" spc="77" dirty="0">
                <a:solidFill>
                  <a:srgbClr val="C00000"/>
                </a:solidFill>
                <a:latin typeface="微軟正黑體" panose="020B0604030504040204" pitchFamily="34" charset="-120"/>
                <a:ea typeface="微軟正黑體" panose="020B0604030504040204" pitchFamily="34" charset="-120"/>
              </a:endParaRPr>
            </a:p>
          </p:txBody>
        </p:sp>
        <p:sp>
          <p:nvSpPr>
            <p:cNvPr id="54" name="TextBox 55"/>
            <p:cNvSpPr txBox="1"/>
            <p:nvPr/>
          </p:nvSpPr>
          <p:spPr>
            <a:xfrm>
              <a:off x="8844180" y="4248446"/>
              <a:ext cx="1292990" cy="397673"/>
            </a:xfrm>
            <a:prstGeom prst="rect">
              <a:avLst/>
            </a:prstGeom>
          </p:spPr>
          <p:txBody>
            <a:bodyPr wrap="square" lIns="0" tIns="0" rIns="0" bIns="0" rtlCol="0" anchor="t">
              <a:spAutoFit/>
            </a:bodyPr>
            <a:lstStyle/>
            <a:p>
              <a:pPr>
                <a:lnSpc>
                  <a:spcPts val="3360"/>
                </a:lnSpc>
              </a:pPr>
              <a:r>
                <a:rPr lang="zh-TW" altLang="en-US" sz="2399" b="1" spc="77" dirty="0">
                  <a:solidFill>
                    <a:srgbClr val="C00000"/>
                  </a:solidFill>
                  <a:latin typeface="微軟正黑體" panose="020B0604030504040204" pitchFamily="34" charset="-120"/>
                  <a:ea typeface="微軟正黑體" panose="020B0604030504040204" pitchFamily="34" charset="-120"/>
                </a:rPr>
                <a:t>跨域學習</a:t>
              </a:r>
              <a:endParaRPr lang="en-US" sz="2399" b="1" spc="77" dirty="0">
                <a:solidFill>
                  <a:srgbClr val="C00000"/>
                </a:solidFill>
                <a:latin typeface="微軟正黑體" panose="020B0604030504040204" pitchFamily="34" charset="-120"/>
                <a:ea typeface="微軟正黑體" panose="020B0604030504040204" pitchFamily="34" charset="-120"/>
              </a:endParaRPr>
            </a:p>
          </p:txBody>
        </p:sp>
        <p:grpSp>
          <p:nvGrpSpPr>
            <p:cNvPr id="88" name="群組 87"/>
            <p:cNvGrpSpPr/>
            <p:nvPr/>
          </p:nvGrpSpPr>
          <p:grpSpPr>
            <a:xfrm>
              <a:off x="8133518" y="1578532"/>
              <a:ext cx="606170" cy="606169"/>
              <a:chOff x="8133518" y="1578532"/>
              <a:chExt cx="606170" cy="606169"/>
            </a:xfrm>
          </p:grpSpPr>
          <p:grpSp>
            <p:nvGrpSpPr>
              <p:cNvPr id="4" name="Group 2"/>
              <p:cNvGrpSpPr/>
              <p:nvPr/>
            </p:nvGrpSpPr>
            <p:grpSpPr>
              <a:xfrm>
                <a:off x="8133518" y="1578532"/>
                <a:ext cx="606170" cy="606169"/>
                <a:chOff x="0" y="0"/>
                <a:chExt cx="812800" cy="812800"/>
              </a:xfrm>
            </p:grpSpPr>
            <p:sp>
              <p:nvSpPr>
                <p:cNvPr id="5"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D3C1"/>
                </a:solidFill>
              </p:spPr>
            </p:sp>
            <p:sp>
              <p:nvSpPr>
                <p:cNvPr id="6" name="TextBox 4"/>
                <p:cNvSpPr txBox="1"/>
                <p:nvPr/>
              </p:nvSpPr>
              <p:spPr>
                <a:xfrm>
                  <a:off x="76199" y="19050"/>
                  <a:ext cx="660399" cy="717551"/>
                </a:xfrm>
                <a:prstGeom prst="rect">
                  <a:avLst/>
                </a:prstGeom>
              </p:spPr>
              <p:txBody>
                <a:bodyPr lIns="33867" tIns="33867" rIns="33867" bIns="33867" rtlCol="0" anchor="ctr"/>
                <a:lstStyle/>
                <a:p>
                  <a:pPr algn="ctr">
                    <a:lnSpc>
                      <a:spcPts val="2239"/>
                    </a:lnSpc>
                  </a:pPr>
                  <a:endParaRPr sz="1200"/>
                </a:p>
              </p:txBody>
            </p:sp>
          </p:grpSp>
          <p:sp>
            <p:nvSpPr>
              <p:cNvPr id="56" name="TextBox 57"/>
              <p:cNvSpPr txBox="1"/>
              <p:nvPr/>
            </p:nvSpPr>
            <p:spPr>
              <a:xfrm>
                <a:off x="8228086" y="1683284"/>
                <a:ext cx="417033" cy="350802"/>
              </a:xfrm>
              <a:prstGeom prst="rect">
                <a:avLst/>
              </a:prstGeom>
            </p:spPr>
            <p:txBody>
              <a:bodyPr lIns="0" tIns="0" rIns="0" bIns="0" rtlCol="0" anchor="t">
                <a:spAutoFit/>
              </a:bodyPr>
              <a:lstStyle/>
              <a:p>
                <a:pPr algn="ctr">
                  <a:lnSpc>
                    <a:spcPts val="2987"/>
                  </a:lnSpc>
                  <a:spcBef>
                    <a:spcPct val="0"/>
                  </a:spcBef>
                </a:pPr>
                <a:r>
                  <a:rPr lang="en-US" sz="2133" spc="107" dirty="0">
                    <a:solidFill>
                      <a:srgbClr val="FFFFFF"/>
                    </a:solidFill>
                  </a:rPr>
                  <a:t>05</a:t>
                </a:r>
              </a:p>
            </p:txBody>
          </p:sp>
        </p:grpSp>
        <p:grpSp>
          <p:nvGrpSpPr>
            <p:cNvPr id="87" name="群組 86"/>
            <p:cNvGrpSpPr/>
            <p:nvPr/>
          </p:nvGrpSpPr>
          <p:grpSpPr>
            <a:xfrm>
              <a:off x="8178214" y="2872201"/>
              <a:ext cx="606169" cy="606169"/>
              <a:chOff x="8178214" y="2872201"/>
              <a:chExt cx="606169" cy="606169"/>
            </a:xfrm>
          </p:grpSpPr>
          <p:grpSp>
            <p:nvGrpSpPr>
              <p:cNvPr id="7" name="Group 5"/>
              <p:cNvGrpSpPr/>
              <p:nvPr/>
            </p:nvGrpSpPr>
            <p:grpSpPr>
              <a:xfrm>
                <a:off x="8178214" y="2872201"/>
                <a:ext cx="606169" cy="606169"/>
                <a:chOff x="59933" y="0"/>
                <a:chExt cx="812800" cy="812800"/>
              </a:xfrm>
            </p:grpSpPr>
            <p:sp>
              <p:nvSpPr>
                <p:cNvPr id="8" name="Freeform 6"/>
                <p:cNvSpPr/>
                <p:nvPr/>
              </p:nvSpPr>
              <p:spPr>
                <a:xfrm>
                  <a:off x="59933"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BDEAC"/>
                </a:solidFill>
              </p:spPr>
            </p:sp>
            <p:sp>
              <p:nvSpPr>
                <p:cNvPr id="9" name="TextBox 7"/>
                <p:cNvSpPr txBox="1"/>
                <p:nvPr/>
              </p:nvSpPr>
              <p:spPr>
                <a:xfrm>
                  <a:off x="76201" y="19050"/>
                  <a:ext cx="660400" cy="717551"/>
                </a:xfrm>
                <a:prstGeom prst="rect">
                  <a:avLst/>
                </a:prstGeom>
              </p:spPr>
              <p:txBody>
                <a:bodyPr lIns="33867" tIns="33867" rIns="33867" bIns="33867" rtlCol="0" anchor="ctr"/>
                <a:lstStyle/>
                <a:p>
                  <a:pPr algn="ctr">
                    <a:lnSpc>
                      <a:spcPts val="2239"/>
                    </a:lnSpc>
                  </a:pPr>
                  <a:endParaRPr sz="1200"/>
                </a:p>
              </p:txBody>
            </p:sp>
          </p:grpSp>
          <p:sp>
            <p:nvSpPr>
              <p:cNvPr id="57" name="TextBox 58"/>
              <p:cNvSpPr txBox="1"/>
              <p:nvPr/>
            </p:nvSpPr>
            <p:spPr>
              <a:xfrm>
                <a:off x="8272782" y="2976954"/>
                <a:ext cx="417033" cy="384721"/>
              </a:xfrm>
              <a:prstGeom prst="rect">
                <a:avLst/>
              </a:prstGeom>
            </p:spPr>
            <p:txBody>
              <a:bodyPr lIns="0" tIns="0" rIns="0" bIns="0" rtlCol="0" anchor="t">
                <a:spAutoFit/>
              </a:bodyPr>
              <a:lstStyle/>
              <a:p>
                <a:pPr algn="ctr">
                  <a:lnSpc>
                    <a:spcPts val="2987"/>
                  </a:lnSpc>
                  <a:spcBef>
                    <a:spcPct val="0"/>
                  </a:spcBef>
                </a:pPr>
                <a:r>
                  <a:rPr lang="en-US" sz="2133" spc="107" dirty="0">
                    <a:solidFill>
                      <a:srgbClr val="FFFFFF"/>
                    </a:solidFill>
                  </a:rPr>
                  <a:t>06</a:t>
                </a:r>
              </a:p>
            </p:txBody>
          </p:sp>
        </p:grpSp>
        <p:grpSp>
          <p:nvGrpSpPr>
            <p:cNvPr id="86" name="群組 85"/>
            <p:cNvGrpSpPr/>
            <p:nvPr/>
          </p:nvGrpSpPr>
          <p:grpSpPr>
            <a:xfrm>
              <a:off x="8178214" y="4165871"/>
              <a:ext cx="606169" cy="606169"/>
              <a:chOff x="8178214" y="4165871"/>
              <a:chExt cx="606169" cy="606169"/>
            </a:xfrm>
          </p:grpSpPr>
          <p:grpSp>
            <p:nvGrpSpPr>
              <p:cNvPr id="10" name="Group 8"/>
              <p:cNvGrpSpPr/>
              <p:nvPr/>
            </p:nvGrpSpPr>
            <p:grpSpPr>
              <a:xfrm>
                <a:off x="8178214" y="4165871"/>
                <a:ext cx="606169" cy="606169"/>
                <a:chOff x="59933" y="0"/>
                <a:chExt cx="812800" cy="812800"/>
              </a:xfrm>
            </p:grpSpPr>
            <p:sp>
              <p:nvSpPr>
                <p:cNvPr id="11" name="Freeform 9"/>
                <p:cNvSpPr/>
                <p:nvPr/>
              </p:nvSpPr>
              <p:spPr>
                <a:xfrm>
                  <a:off x="59933"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5A4"/>
                </a:solidFill>
              </p:spPr>
            </p:sp>
            <p:sp>
              <p:nvSpPr>
                <p:cNvPr id="12" name="TextBox 10"/>
                <p:cNvSpPr txBox="1"/>
                <p:nvPr/>
              </p:nvSpPr>
              <p:spPr>
                <a:xfrm>
                  <a:off x="76201" y="19050"/>
                  <a:ext cx="660400" cy="717551"/>
                </a:xfrm>
                <a:prstGeom prst="rect">
                  <a:avLst/>
                </a:prstGeom>
              </p:spPr>
              <p:txBody>
                <a:bodyPr lIns="33867" tIns="33867" rIns="33867" bIns="33867" rtlCol="0" anchor="ctr"/>
                <a:lstStyle/>
                <a:p>
                  <a:pPr algn="ctr">
                    <a:lnSpc>
                      <a:spcPts val="2239"/>
                    </a:lnSpc>
                  </a:pPr>
                  <a:endParaRPr sz="1200"/>
                </a:p>
              </p:txBody>
            </p:sp>
          </p:grpSp>
          <p:sp>
            <p:nvSpPr>
              <p:cNvPr id="58" name="TextBox 59"/>
              <p:cNvSpPr txBox="1"/>
              <p:nvPr/>
            </p:nvSpPr>
            <p:spPr>
              <a:xfrm>
                <a:off x="8272782" y="4270624"/>
                <a:ext cx="417033" cy="384721"/>
              </a:xfrm>
              <a:prstGeom prst="rect">
                <a:avLst/>
              </a:prstGeom>
            </p:spPr>
            <p:txBody>
              <a:bodyPr lIns="0" tIns="0" rIns="0" bIns="0" rtlCol="0" anchor="t">
                <a:spAutoFit/>
              </a:bodyPr>
              <a:lstStyle/>
              <a:p>
                <a:pPr algn="ctr">
                  <a:lnSpc>
                    <a:spcPts val="2987"/>
                  </a:lnSpc>
                  <a:spcBef>
                    <a:spcPct val="0"/>
                  </a:spcBef>
                </a:pPr>
                <a:r>
                  <a:rPr lang="en-US" sz="2133" spc="107" dirty="0">
                    <a:solidFill>
                      <a:srgbClr val="FFFFFF"/>
                    </a:solidFill>
                  </a:rPr>
                  <a:t>07</a:t>
                </a:r>
              </a:p>
            </p:txBody>
          </p:sp>
        </p:grpSp>
        <p:grpSp>
          <p:nvGrpSpPr>
            <p:cNvPr id="85" name="群組 84"/>
            <p:cNvGrpSpPr/>
            <p:nvPr/>
          </p:nvGrpSpPr>
          <p:grpSpPr>
            <a:xfrm>
              <a:off x="8178214" y="5470213"/>
              <a:ext cx="606169" cy="606169"/>
              <a:chOff x="8178214" y="5470213"/>
              <a:chExt cx="606169" cy="606169"/>
            </a:xfrm>
          </p:grpSpPr>
          <p:sp>
            <p:nvSpPr>
              <p:cNvPr id="14" name="Freeform 12"/>
              <p:cNvSpPr/>
              <p:nvPr/>
            </p:nvSpPr>
            <p:spPr>
              <a:xfrm>
                <a:off x="8178214" y="5470213"/>
                <a:ext cx="606169" cy="60616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D82"/>
              </a:solidFill>
            </p:spPr>
          </p:sp>
          <p:sp>
            <p:nvSpPr>
              <p:cNvPr id="59" name="TextBox 60"/>
              <p:cNvSpPr txBox="1"/>
              <p:nvPr/>
            </p:nvSpPr>
            <p:spPr>
              <a:xfrm>
                <a:off x="8272782" y="5574966"/>
                <a:ext cx="417033" cy="384721"/>
              </a:xfrm>
              <a:prstGeom prst="rect">
                <a:avLst/>
              </a:prstGeom>
            </p:spPr>
            <p:txBody>
              <a:bodyPr lIns="0" tIns="0" rIns="0" bIns="0" rtlCol="0" anchor="t">
                <a:spAutoFit/>
              </a:bodyPr>
              <a:lstStyle/>
              <a:p>
                <a:pPr algn="ctr">
                  <a:lnSpc>
                    <a:spcPts val="2987"/>
                  </a:lnSpc>
                  <a:spcBef>
                    <a:spcPct val="0"/>
                  </a:spcBef>
                </a:pPr>
                <a:r>
                  <a:rPr lang="en-US" sz="2133" spc="107" dirty="0">
                    <a:solidFill>
                      <a:srgbClr val="FFFFFF"/>
                    </a:solidFill>
                  </a:rPr>
                  <a:t>08</a:t>
                </a:r>
              </a:p>
            </p:txBody>
          </p:sp>
        </p:grpSp>
        <p:sp>
          <p:nvSpPr>
            <p:cNvPr id="60" name="TextBox 61"/>
            <p:cNvSpPr txBox="1"/>
            <p:nvPr/>
          </p:nvSpPr>
          <p:spPr>
            <a:xfrm>
              <a:off x="1945177" y="1683283"/>
              <a:ext cx="1317135" cy="436017"/>
            </a:xfrm>
            <a:prstGeom prst="rect">
              <a:avLst/>
            </a:prstGeom>
          </p:spPr>
          <p:txBody>
            <a:bodyPr wrap="square" lIns="0" tIns="0" rIns="0" bIns="0" rtlCol="0" anchor="t">
              <a:spAutoFit/>
            </a:bodyPr>
            <a:lstStyle/>
            <a:p>
              <a:pPr algn="r">
                <a:lnSpc>
                  <a:spcPts val="3360"/>
                </a:lnSpc>
              </a:pPr>
              <a:r>
                <a:rPr lang="en-US" sz="2399" b="1" spc="77" dirty="0" err="1">
                  <a:solidFill>
                    <a:srgbClr val="C00000"/>
                  </a:solidFill>
                  <a:latin typeface="微軟正黑體" panose="020B0604030504040204" pitchFamily="34" charset="-120"/>
                  <a:ea typeface="微軟正黑體" panose="020B0604030504040204" pitchFamily="34" charset="-120"/>
                </a:rPr>
                <a:t>課業學習</a:t>
              </a:r>
              <a:endParaRPr lang="en-US" sz="2399" b="1" spc="77" dirty="0">
                <a:solidFill>
                  <a:srgbClr val="C00000"/>
                </a:solidFill>
                <a:latin typeface="微軟正黑體" panose="020B0604030504040204" pitchFamily="34" charset="-120"/>
                <a:ea typeface="微軟正黑體" panose="020B0604030504040204" pitchFamily="34" charset="-120"/>
              </a:endParaRPr>
            </a:p>
          </p:txBody>
        </p:sp>
        <p:sp>
          <p:nvSpPr>
            <p:cNvPr id="62" name="TextBox 63"/>
            <p:cNvSpPr txBox="1"/>
            <p:nvPr/>
          </p:nvSpPr>
          <p:spPr>
            <a:xfrm>
              <a:off x="1945166" y="2932919"/>
              <a:ext cx="1317135" cy="436017"/>
            </a:xfrm>
            <a:prstGeom prst="rect">
              <a:avLst/>
            </a:prstGeom>
          </p:spPr>
          <p:txBody>
            <a:bodyPr wrap="square" lIns="0" tIns="0" rIns="0" bIns="0" rtlCol="0" anchor="t">
              <a:spAutoFit/>
            </a:bodyPr>
            <a:lstStyle/>
            <a:p>
              <a:pPr algn="r">
                <a:lnSpc>
                  <a:spcPts val="3360"/>
                </a:lnSpc>
              </a:pPr>
              <a:r>
                <a:rPr lang="en-US" sz="2399" b="1" spc="77" dirty="0" err="1">
                  <a:solidFill>
                    <a:srgbClr val="C00000"/>
                  </a:solidFill>
                  <a:latin typeface="微軟正黑體" panose="020B0604030504040204" pitchFamily="34" charset="-120"/>
                  <a:ea typeface="微軟正黑體" panose="020B0604030504040204" pitchFamily="34" charset="-120"/>
                </a:rPr>
                <a:t>專業證照</a:t>
              </a:r>
              <a:endParaRPr lang="en-US" sz="2399" b="1" spc="77" dirty="0">
                <a:solidFill>
                  <a:srgbClr val="C00000"/>
                </a:solidFill>
                <a:latin typeface="微軟正黑體" panose="020B0604030504040204" pitchFamily="34" charset="-120"/>
                <a:ea typeface="微軟正黑體" panose="020B0604030504040204" pitchFamily="34" charset="-120"/>
              </a:endParaRPr>
            </a:p>
          </p:txBody>
        </p:sp>
        <p:sp>
          <p:nvSpPr>
            <p:cNvPr id="64" name="TextBox 65"/>
            <p:cNvSpPr txBox="1"/>
            <p:nvPr/>
          </p:nvSpPr>
          <p:spPr>
            <a:xfrm>
              <a:off x="8881272" y="1655033"/>
              <a:ext cx="1303842" cy="397673"/>
            </a:xfrm>
            <a:prstGeom prst="rect">
              <a:avLst/>
            </a:prstGeom>
          </p:spPr>
          <p:txBody>
            <a:bodyPr wrap="square" lIns="0" tIns="0" rIns="0" bIns="0" rtlCol="0" anchor="t">
              <a:spAutoFit/>
            </a:bodyPr>
            <a:lstStyle/>
            <a:p>
              <a:pPr algn="r">
                <a:lnSpc>
                  <a:spcPts val="3360"/>
                </a:lnSpc>
              </a:pPr>
              <a:r>
                <a:rPr lang="en-US" sz="2399" b="1" spc="77" dirty="0" err="1">
                  <a:solidFill>
                    <a:srgbClr val="C00000"/>
                  </a:solidFill>
                  <a:latin typeface="微軟正黑體" panose="020B0604030504040204" pitchFamily="34" charset="-120"/>
                  <a:ea typeface="微軟正黑體" panose="020B0604030504040204" pitchFamily="34" charset="-120"/>
                </a:rPr>
                <a:t>外語檢定</a:t>
              </a:r>
              <a:endParaRPr lang="en-US" sz="2399" b="1" spc="77" dirty="0">
                <a:solidFill>
                  <a:srgbClr val="C00000"/>
                </a:solidFill>
                <a:latin typeface="微軟正黑體" panose="020B0604030504040204" pitchFamily="34" charset="-120"/>
                <a:ea typeface="微軟正黑體" panose="020B0604030504040204" pitchFamily="34" charset="-120"/>
              </a:endParaRPr>
            </a:p>
          </p:txBody>
        </p:sp>
        <p:sp>
          <p:nvSpPr>
            <p:cNvPr id="66" name="TextBox 67"/>
            <p:cNvSpPr txBox="1"/>
            <p:nvPr/>
          </p:nvSpPr>
          <p:spPr>
            <a:xfrm>
              <a:off x="1945166" y="5530570"/>
              <a:ext cx="1317135" cy="436017"/>
            </a:xfrm>
            <a:prstGeom prst="rect">
              <a:avLst/>
            </a:prstGeom>
          </p:spPr>
          <p:txBody>
            <a:bodyPr wrap="square" lIns="0" tIns="0" rIns="0" bIns="0" rtlCol="0" anchor="t">
              <a:spAutoFit/>
            </a:bodyPr>
            <a:lstStyle/>
            <a:p>
              <a:pPr algn="r">
                <a:lnSpc>
                  <a:spcPts val="3360"/>
                </a:lnSpc>
              </a:pPr>
              <a:r>
                <a:rPr lang="en-US" sz="2399" b="1" spc="77" dirty="0" err="1">
                  <a:solidFill>
                    <a:srgbClr val="C00000"/>
                  </a:solidFill>
                  <a:latin typeface="微軟正黑體" panose="020B0604030504040204" pitchFamily="34" charset="-120"/>
                  <a:ea typeface="微軟正黑體" panose="020B0604030504040204" pitchFamily="34" charset="-120"/>
                </a:rPr>
                <a:t>校外競賽</a:t>
              </a:r>
              <a:endParaRPr lang="en-US" sz="2399" b="1" spc="77" dirty="0">
                <a:solidFill>
                  <a:srgbClr val="C00000"/>
                </a:solidFill>
                <a:latin typeface="微軟正黑體" panose="020B0604030504040204" pitchFamily="34" charset="-120"/>
                <a:ea typeface="微軟正黑體" panose="020B0604030504040204" pitchFamily="34" charset="-120"/>
              </a:endParaRPr>
            </a:p>
          </p:txBody>
        </p:sp>
        <p:grpSp>
          <p:nvGrpSpPr>
            <p:cNvPr id="81" name="群組 80"/>
            <p:cNvGrpSpPr/>
            <p:nvPr/>
          </p:nvGrpSpPr>
          <p:grpSpPr>
            <a:xfrm>
              <a:off x="3453333" y="1578532"/>
              <a:ext cx="606169" cy="606169"/>
              <a:chOff x="3453333" y="1578532"/>
              <a:chExt cx="606169" cy="606169"/>
            </a:xfrm>
          </p:grpSpPr>
          <p:grpSp>
            <p:nvGrpSpPr>
              <p:cNvPr id="23" name="Group 21"/>
              <p:cNvGrpSpPr/>
              <p:nvPr/>
            </p:nvGrpSpPr>
            <p:grpSpPr>
              <a:xfrm>
                <a:off x="3453333" y="1578532"/>
                <a:ext cx="606169" cy="606169"/>
                <a:chOff x="0" y="0"/>
                <a:chExt cx="812800" cy="812800"/>
              </a:xfrm>
            </p:grpSpPr>
            <p:sp>
              <p:nvSpPr>
                <p:cNvPr id="24"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D82"/>
                </a:solidFill>
              </p:spPr>
            </p:sp>
            <p:sp>
              <p:nvSpPr>
                <p:cNvPr id="25" name="TextBox 23"/>
                <p:cNvSpPr txBox="1"/>
                <p:nvPr/>
              </p:nvSpPr>
              <p:spPr>
                <a:xfrm>
                  <a:off x="76200" y="19050"/>
                  <a:ext cx="660400" cy="717550"/>
                </a:xfrm>
                <a:prstGeom prst="rect">
                  <a:avLst/>
                </a:prstGeom>
              </p:spPr>
              <p:txBody>
                <a:bodyPr lIns="33867" tIns="33867" rIns="33867" bIns="33867" rtlCol="0" anchor="ctr"/>
                <a:lstStyle/>
                <a:p>
                  <a:pPr algn="ctr">
                    <a:lnSpc>
                      <a:spcPts val="2239"/>
                    </a:lnSpc>
                  </a:pPr>
                  <a:endParaRPr sz="1200"/>
                </a:p>
              </p:txBody>
            </p:sp>
          </p:grpSp>
          <p:sp>
            <p:nvSpPr>
              <p:cNvPr id="68" name="TextBox 69"/>
              <p:cNvSpPr txBox="1"/>
              <p:nvPr/>
            </p:nvSpPr>
            <p:spPr>
              <a:xfrm>
                <a:off x="3547902" y="1683284"/>
                <a:ext cx="417033" cy="384721"/>
              </a:xfrm>
              <a:prstGeom prst="rect">
                <a:avLst/>
              </a:prstGeom>
            </p:spPr>
            <p:txBody>
              <a:bodyPr lIns="0" tIns="0" rIns="0" bIns="0" rtlCol="0" anchor="t">
                <a:spAutoFit/>
              </a:bodyPr>
              <a:lstStyle/>
              <a:p>
                <a:pPr algn="ctr">
                  <a:lnSpc>
                    <a:spcPts val="2987"/>
                  </a:lnSpc>
                  <a:spcBef>
                    <a:spcPct val="0"/>
                  </a:spcBef>
                </a:pPr>
                <a:r>
                  <a:rPr lang="en-US" sz="2133" spc="107" dirty="0">
                    <a:solidFill>
                      <a:srgbClr val="FFFFFF"/>
                    </a:solidFill>
                  </a:rPr>
                  <a:t>01</a:t>
                </a:r>
              </a:p>
            </p:txBody>
          </p:sp>
        </p:grpSp>
        <p:grpSp>
          <p:nvGrpSpPr>
            <p:cNvPr id="82" name="群組 81"/>
            <p:cNvGrpSpPr/>
            <p:nvPr/>
          </p:nvGrpSpPr>
          <p:grpSpPr>
            <a:xfrm>
              <a:off x="3453333" y="2872201"/>
              <a:ext cx="606169" cy="606169"/>
              <a:chOff x="3453333" y="2872201"/>
              <a:chExt cx="606169" cy="606169"/>
            </a:xfrm>
          </p:grpSpPr>
          <p:grpSp>
            <p:nvGrpSpPr>
              <p:cNvPr id="26" name="Group 24"/>
              <p:cNvGrpSpPr/>
              <p:nvPr/>
            </p:nvGrpSpPr>
            <p:grpSpPr>
              <a:xfrm>
                <a:off x="3453333" y="2872201"/>
                <a:ext cx="606169" cy="606169"/>
                <a:chOff x="0" y="0"/>
                <a:chExt cx="812800" cy="812800"/>
              </a:xfrm>
            </p:grpSpPr>
            <p:sp>
              <p:nvSpPr>
                <p:cNvPr id="27"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5A4"/>
                </a:solidFill>
              </p:spPr>
            </p:sp>
            <p:sp>
              <p:nvSpPr>
                <p:cNvPr id="28" name="TextBox 26"/>
                <p:cNvSpPr txBox="1"/>
                <p:nvPr/>
              </p:nvSpPr>
              <p:spPr>
                <a:xfrm>
                  <a:off x="76200" y="19050"/>
                  <a:ext cx="660400" cy="717550"/>
                </a:xfrm>
                <a:prstGeom prst="rect">
                  <a:avLst/>
                </a:prstGeom>
              </p:spPr>
              <p:txBody>
                <a:bodyPr lIns="33867" tIns="33867" rIns="33867" bIns="33867" rtlCol="0" anchor="ctr"/>
                <a:lstStyle/>
                <a:p>
                  <a:pPr algn="ctr">
                    <a:lnSpc>
                      <a:spcPts val="2239"/>
                    </a:lnSpc>
                  </a:pPr>
                  <a:endParaRPr sz="1200"/>
                </a:p>
              </p:txBody>
            </p:sp>
          </p:grpSp>
          <p:sp>
            <p:nvSpPr>
              <p:cNvPr id="69" name="TextBox 70"/>
              <p:cNvSpPr txBox="1"/>
              <p:nvPr/>
            </p:nvSpPr>
            <p:spPr>
              <a:xfrm>
                <a:off x="3547902" y="2976954"/>
                <a:ext cx="417033" cy="384721"/>
              </a:xfrm>
              <a:prstGeom prst="rect">
                <a:avLst/>
              </a:prstGeom>
            </p:spPr>
            <p:txBody>
              <a:bodyPr lIns="0" tIns="0" rIns="0" bIns="0" rtlCol="0" anchor="t">
                <a:spAutoFit/>
              </a:bodyPr>
              <a:lstStyle/>
              <a:p>
                <a:pPr algn="ctr">
                  <a:lnSpc>
                    <a:spcPts val="2987"/>
                  </a:lnSpc>
                  <a:spcBef>
                    <a:spcPct val="0"/>
                  </a:spcBef>
                </a:pPr>
                <a:r>
                  <a:rPr lang="en-US" sz="2133" spc="107" dirty="0">
                    <a:solidFill>
                      <a:srgbClr val="FFFFFF"/>
                    </a:solidFill>
                  </a:rPr>
                  <a:t>02</a:t>
                </a:r>
              </a:p>
            </p:txBody>
          </p:sp>
        </p:grpSp>
        <p:grpSp>
          <p:nvGrpSpPr>
            <p:cNvPr id="83" name="群組 82"/>
            <p:cNvGrpSpPr/>
            <p:nvPr/>
          </p:nvGrpSpPr>
          <p:grpSpPr>
            <a:xfrm>
              <a:off x="3453333" y="4165871"/>
              <a:ext cx="606169" cy="606169"/>
              <a:chOff x="3453333" y="4165871"/>
              <a:chExt cx="606169" cy="606169"/>
            </a:xfrm>
          </p:grpSpPr>
          <p:grpSp>
            <p:nvGrpSpPr>
              <p:cNvPr id="29" name="Group 27"/>
              <p:cNvGrpSpPr/>
              <p:nvPr/>
            </p:nvGrpSpPr>
            <p:grpSpPr>
              <a:xfrm>
                <a:off x="3453333" y="4165871"/>
                <a:ext cx="606169" cy="606169"/>
                <a:chOff x="0" y="0"/>
                <a:chExt cx="812800" cy="812800"/>
              </a:xfrm>
            </p:grpSpPr>
            <p:sp>
              <p:nvSpPr>
                <p:cNvPr id="30"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BDEAC"/>
                </a:solidFill>
              </p:spPr>
            </p:sp>
            <p:sp>
              <p:nvSpPr>
                <p:cNvPr id="31" name="TextBox 29"/>
                <p:cNvSpPr txBox="1"/>
                <p:nvPr/>
              </p:nvSpPr>
              <p:spPr>
                <a:xfrm>
                  <a:off x="76200" y="19050"/>
                  <a:ext cx="660400" cy="717550"/>
                </a:xfrm>
                <a:prstGeom prst="rect">
                  <a:avLst/>
                </a:prstGeom>
              </p:spPr>
              <p:txBody>
                <a:bodyPr lIns="33867" tIns="33867" rIns="33867" bIns="33867" rtlCol="0" anchor="ctr"/>
                <a:lstStyle/>
                <a:p>
                  <a:pPr algn="ctr">
                    <a:lnSpc>
                      <a:spcPts val="2239"/>
                    </a:lnSpc>
                  </a:pPr>
                  <a:endParaRPr sz="1200"/>
                </a:p>
              </p:txBody>
            </p:sp>
          </p:grpSp>
          <p:sp>
            <p:nvSpPr>
              <p:cNvPr id="70" name="TextBox 71"/>
              <p:cNvSpPr txBox="1"/>
              <p:nvPr/>
            </p:nvSpPr>
            <p:spPr>
              <a:xfrm>
                <a:off x="3547902" y="4270624"/>
                <a:ext cx="417033" cy="384721"/>
              </a:xfrm>
              <a:prstGeom prst="rect">
                <a:avLst/>
              </a:prstGeom>
            </p:spPr>
            <p:txBody>
              <a:bodyPr lIns="0" tIns="0" rIns="0" bIns="0" rtlCol="0" anchor="t">
                <a:spAutoFit/>
              </a:bodyPr>
              <a:lstStyle/>
              <a:p>
                <a:pPr algn="ctr">
                  <a:lnSpc>
                    <a:spcPts val="2987"/>
                  </a:lnSpc>
                  <a:spcBef>
                    <a:spcPct val="0"/>
                  </a:spcBef>
                </a:pPr>
                <a:r>
                  <a:rPr lang="en-US" sz="2133" spc="107" dirty="0">
                    <a:solidFill>
                      <a:srgbClr val="FFFFFF"/>
                    </a:solidFill>
                  </a:rPr>
                  <a:t>03</a:t>
                </a:r>
              </a:p>
            </p:txBody>
          </p:sp>
        </p:grpSp>
        <p:grpSp>
          <p:nvGrpSpPr>
            <p:cNvPr id="84" name="群組 83"/>
            <p:cNvGrpSpPr/>
            <p:nvPr/>
          </p:nvGrpSpPr>
          <p:grpSpPr>
            <a:xfrm>
              <a:off x="3453333" y="5459541"/>
              <a:ext cx="606169" cy="606169"/>
              <a:chOff x="3453333" y="5459541"/>
              <a:chExt cx="606169" cy="606169"/>
            </a:xfrm>
          </p:grpSpPr>
          <p:grpSp>
            <p:nvGrpSpPr>
              <p:cNvPr id="32" name="Group 30"/>
              <p:cNvGrpSpPr/>
              <p:nvPr/>
            </p:nvGrpSpPr>
            <p:grpSpPr>
              <a:xfrm>
                <a:off x="3453333" y="5459541"/>
                <a:ext cx="606169" cy="606169"/>
                <a:chOff x="0" y="0"/>
                <a:chExt cx="812800" cy="812800"/>
              </a:xfrm>
            </p:grpSpPr>
            <p:sp>
              <p:nvSpPr>
                <p:cNvPr id="33"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D3C1"/>
                </a:solidFill>
              </p:spPr>
            </p:sp>
            <p:sp>
              <p:nvSpPr>
                <p:cNvPr id="34" name="TextBox 32"/>
                <p:cNvSpPr txBox="1"/>
                <p:nvPr/>
              </p:nvSpPr>
              <p:spPr>
                <a:xfrm>
                  <a:off x="76200" y="19050"/>
                  <a:ext cx="660400" cy="717550"/>
                </a:xfrm>
                <a:prstGeom prst="rect">
                  <a:avLst/>
                </a:prstGeom>
              </p:spPr>
              <p:txBody>
                <a:bodyPr lIns="33867" tIns="33867" rIns="33867" bIns="33867" rtlCol="0" anchor="ctr"/>
                <a:lstStyle/>
                <a:p>
                  <a:pPr algn="ctr">
                    <a:lnSpc>
                      <a:spcPts val="2239"/>
                    </a:lnSpc>
                  </a:pPr>
                  <a:endParaRPr sz="1200"/>
                </a:p>
              </p:txBody>
            </p:sp>
          </p:grpSp>
          <p:sp>
            <p:nvSpPr>
              <p:cNvPr id="71" name="TextBox 72"/>
              <p:cNvSpPr txBox="1"/>
              <p:nvPr/>
            </p:nvSpPr>
            <p:spPr>
              <a:xfrm>
                <a:off x="3547902" y="5564294"/>
                <a:ext cx="417033" cy="384721"/>
              </a:xfrm>
              <a:prstGeom prst="rect">
                <a:avLst/>
              </a:prstGeom>
            </p:spPr>
            <p:txBody>
              <a:bodyPr lIns="0" tIns="0" rIns="0" bIns="0" rtlCol="0" anchor="t">
                <a:spAutoFit/>
              </a:bodyPr>
              <a:lstStyle/>
              <a:p>
                <a:pPr algn="ctr">
                  <a:lnSpc>
                    <a:spcPts val="2987"/>
                  </a:lnSpc>
                  <a:spcBef>
                    <a:spcPct val="0"/>
                  </a:spcBef>
                </a:pPr>
                <a:r>
                  <a:rPr lang="en-US" sz="2133" spc="107">
                    <a:solidFill>
                      <a:srgbClr val="FFFFFF"/>
                    </a:solidFill>
                  </a:rPr>
                  <a:t>04</a:t>
                </a:r>
              </a:p>
            </p:txBody>
          </p:sp>
        </p:grpSp>
        <p:grpSp>
          <p:nvGrpSpPr>
            <p:cNvPr id="89" name="群組 88"/>
            <p:cNvGrpSpPr/>
            <p:nvPr/>
          </p:nvGrpSpPr>
          <p:grpSpPr>
            <a:xfrm>
              <a:off x="5820922" y="5111642"/>
              <a:ext cx="606169" cy="606169"/>
              <a:chOff x="5827022" y="5111642"/>
              <a:chExt cx="606169" cy="606169"/>
            </a:xfrm>
          </p:grpSpPr>
          <p:grpSp>
            <p:nvGrpSpPr>
              <p:cNvPr id="73" name="Group 74"/>
              <p:cNvGrpSpPr/>
              <p:nvPr/>
            </p:nvGrpSpPr>
            <p:grpSpPr>
              <a:xfrm>
                <a:off x="5827022" y="5111642"/>
                <a:ext cx="606169" cy="606169"/>
                <a:chOff x="0" y="0"/>
                <a:chExt cx="812800" cy="812800"/>
              </a:xfrm>
            </p:grpSpPr>
            <p:sp>
              <p:nvSpPr>
                <p:cNvPr id="74"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71FF"/>
                </a:solidFill>
              </p:spPr>
            </p:sp>
            <p:sp>
              <p:nvSpPr>
                <p:cNvPr id="75" name="TextBox 76"/>
                <p:cNvSpPr txBox="1"/>
                <p:nvPr/>
              </p:nvSpPr>
              <p:spPr>
                <a:xfrm>
                  <a:off x="76200" y="19050"/>
                  <a:ext cx="660400" cy="717550"/>
                </a:xfrm>
                <a:prstGeom prst="rect">
                  <a:avLst/>
                </a:prstGeom>
              </p:spPr>
              <p:txBody>
                <a:bodyPr lIns="33867" tIns="33867" rIns="33867" bIns="33867" rtlCol="0" anchor="ctr"/>
                <a:lstStyle/>
                <a:p>
                  <a:pPr algn="ctr">
                    <a:lnSpc>
                      <a:spcPts val="2239"/>
                    </a:lnSpc>
                  </a:pPr>
                  <a:endParaRPr sz="1200"/>
                </a:p>
              </p:txBody>
            </p:sp>
          </p:grpSp>
          <p:sp>
            <p:nvSpPr>
              <p:cNvPr id="76" name="TextBox 77"/>
              <p:cNvSpPr txBox="1"/>
              <p:nvPr/>
            </p:nvSpPr>
            <p:spPr>
              <a:xfrm>
                <a:off x="5925852" y="5245251"/>
                <a:ext cx="417033" cy="350802"/>
              </a:xfrm>
              <a:prstGeom prst="rect">
                <a:avLst/>
              </a:prstGeom>
            </p:spPr>
            <p:txBody>
              <a:bodyPr lIns="0" tIns="0" rIns="0" bIns="0" rtlCol="0" anchor="t">
                <a:spAutoFit/>
              </a:bodyPr>
              <a:lstStyle/>
              <a:p>
                <a:pPr algn="ctr">
                  <a:lnSpc>
                    <a:spcPts val="2987"/>
                  </a:lnSpc>
                  <a:spcBef>
                    <a:spcPct val="0"/>
                  </a:spcBef>
                </a:pPr>
                <a:r>
                  <a:rPr lang="en-US" sz="2133" spc="107">
                    <a:solidFill>
                      <a:srgbClr val="FFFFFF"/>
                    </a:solidFill>
                  </a:rPr>
                  <a:t>09</a:t>
                </a:r>
              </a:p>
            </p:txBody>
          </p:sp>
        </p:grpSp>
        <p:sp>
          <p:nvSpPr>
            <p:cNvPr id="77" name="TextBox 79"/>
            <p:cNvSpPr txBox="1"/>
            <p:nvPr/>
          </p:nvSpPr>
          <p:spPr>
            <a:xfrm>
              <a:off x="5820922" y="5711826"/>
              <a:ext cx="672191" cy="436017"/>
            </a:xfrm>
            <a:prstGeom prst="rect">
              <a:avLst/>
            </a:prstGeom>
          </p:spPr>
          <p:txBody>
            <a:bodyPr wrap="square" lIns="0" tIns="0" rIns="0" bIns="0" rtlCol="0" anchor="t">
              <a:spAutoFit/>
            </a:bodyPr>
            <a:lstStyle/>
            <a:p>
              <a:pPr>
                <a:lnSpc>
                  <a:spcPts val="3360"/>
                </a:lnSpc>
              </a:pPr>
              <a:r>
                <a:rPr lang="en-US" sz="2399" b="1" spc="77" dirty="0" err="1">
                  <a:solidFill>
                    <a:srgbClr val="C00000"/>
                  </a:solidFill>
                  <a:latin typeface="微軟正黑體" panose="020B0604030504040204" pitchFamily="34" charset="-120"/>
                  <a:ea typeface="微軟正黑體" panose="020B0604030504040204" pitchFamily="34" charset="-120"/>
                </a:rPr>
                <a:t>其他</a:t>
              </a:r>
              <a:endParaRPr lang="en-US" sz="2399" b="1" spc="77" dirty="0">
                <a:solidFill>
                  <a:srgbClr val="C00000"/>
                </a:solidFill>
                <a:latin typeface="微軟正黑體" panose="020B0604030504040204" pitchFamily="34" charset="-120"/>
                <a:ea typeface="微軟正黑體" panose="020B0604030504040204" pitchFamily="34" charset="-120"/>
              </a:endParaRPr>
            </a:p>
          </p:txBody>
        </p:sp>
        <p:sp>
          <p:nvSpPr>
            <p:cNvPr id="80" name="AutoShape 34"/>
            <p:cNvSpPr/>
            <p:nvPr/>
          </p:nvSpPr>
          <p:spPr>
            <a:xfrm flipH="1" flipV="1">
              <a:off x="6117705" y="4382739"/>
              <a:ext cx="12601" cy="526914"/>
            </a:xfrm>
            <a:prstGeom prst="line">
              <a:avLst/>
            </a:prstGeom>
            <a:ln w="47625" cap="flat">
              <a:solidFill>
                <a:srgbClr val="3C5679"/>
              </a:solidFill>
              <a:prstDash val="sysDash"/>
              <a:headEnd type="oval" w="lg" len="lg"/>
              <a:tailEnd type="none" w="sm" len="sm"/>
            </a:ln>
          </p:spPr>
        </p:sp>
      </p:grpSp>
      <p:sp>
        <p:nvSpPr>
          <p:cNvPr id="90" name="矩形 89"/>
          <p:cNvSpPr/>
          <p:nvPr/>
        </p:nvSpPr>
        <p:spPr>
          <a:xfrm>
            <a:off x="2008955" y="6158257"/>
            <a:ext cx="8270213" cy="584775"/>
          </a:xfrm>
          <a:prstGeom prst="rect">
            <a:avLst/>
          </a:prstGeom>
        </p:spPr>
        <p:txBody>
          <a:bodyPr wrap="none">
            <a:spAutoFit/>
          </a:bodyPr>
          <a:lstStyle/>
          <a:p>
            <a:r>
              <a:rPr lang="zh-TW" altLang="en-US" sz="3200" b="1" dirty="0">
                <a:latin typeface="微軟正黑體" panose="020B0604030504040204" pitchFamily="34" charset="-120"/>
                <a:ea typeface="微軟正黑體" panose="020B0604030504040204" pitchFamily="34" charset="-120"/>
                <a:cs typeface="Arial" panose="020B0604020202020204" pitchFamily="34" charset="0"/>
              </a:rPr>
              <a:t>每位學生</a:t>
            </a:r>
            <a:r>
              <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至少選擇</a:t>
            </a:r>
            <a:r>
              <a:rPr lang="zh-TW" altLang="en-US" sz="3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兩項</a:t>
            </a:r>
            <a:r>
              <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計畫執行</a:t>
            </a:r>
            <a:r>
              <a:rPr lang="en-US" altLang="zh-TW" sz="3200" b="1"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3200" b="1" dirty="0">
                <a:latin typeface="微軟正黑體" panose="020B0604030504040204" pitchFamily="34" charset="-120"/>
                <a:ea typeface="微軟正黑體" panose="020B0604030504040204" pitchFamily="34" charset="-120"/>
                <a:cs typeface="Arial" panose="020B0604020202020204" pitchFamily="34" charset="0"/>
              </a:rPr>
              <a:t>教育部規定</a:t>
            </a:r>
            <a:r>
              <a:rPr lang="en-US" altLang="zh-TW" sz="3200" b="1" dirty="0">
                <a:latin typeface="微軟正黑體" panose="020B0604030504040204" pitchFamily="34" charset="-120"/>
                <a:ea typeface="微軟正黑體" panose="020B0604030504040204" pitchFamily="34" charset="-120"/>
                <a:cs typeface="Arial" panose="020B0604020202020204" pitchFamily="34" charset="0"/>
              </a:rPr>
              <a:t>)</a:t>
            </a:r>
          </a:p>
        </p:txBody>
      </p:sp>
    </p:spTree>
    <p:extLst>
      <p:ext uri="{BB962C8B-B14F-4D97-AF65-F5344CB8AC3E}">
        <p14:creationId xmlns:p14="http://schemas.microsoft.com/office/powerpoint/2010/main" val="1736565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ext uri="{D42A27DB-BD31-4B8C-83A1-F6EECF244321}">
                <p14:modId xmlns:p14="http://schemas.microsoft.com/office/powerpoint/2010/main" val="2781585096"/>
              </p:ext>
            </p:extLst>
          </p:nvPr>
        </p:nvGraphicFramePr>
        <p:xfrm>
          <a:off x="1538464" y="1221487"/>
          <a:ext cx="8827507" cy="2219960"/>
        </p:xfrm>
        <a:graphic>
          <a:graphicData uri="http://schemas.openxmlformats.org/drawingml/2006/table">
            <a:tbl>
              <a:tblPr firstRow="1" bandRow="1">
                <a:tableStyleId>{22838BEF-8BB2-4498-84A7-C5851F593DF1}</a:tableStyleId>
              </a:tblPr>
              <a:tblGrid>
                <a:gridCol w="2846874">
                  <a:extLst>
                    <a:ext uri="{9D8B030D-6E8A-4147-A177-3AD203B41FA5}">
                      <a16:colId xmlns:a16="http://schemas.microsoft.com/office/drawing/2014/main" val="3936517263"/>
                    </a:ext>
                  </a:extLst>
                </a:gridCol>
                <a:gridCol w="3622770">
                  <a:extLst>
                    <a:ext uri="{9D8B030D-6E8A-4147-A177-3AD203B41FA5}">
                      <a16:colId xmlns:a16="http://schemas.microsoft.com/office/drawing/2014/main" val="4160961442"/>
                    </a:ext>
                  </a:extLst>
                </a:gridCol>
                <a:gridCol w="2357863">
                  <a:extLst>
                    <a:ext uri="{9D8B030D-6E8A-4147-A177-3AD203B41FA5}">
                      <a16:colId xmlns:a16="http://schemas.microsoft.com/office/drawing/2014/main" val="2924573538"/>
                    </a:ext>
                  </a:extLst>
                </a:gridCol>
              </a:tblGrid>
              <a:tr h="172875">
                <a:tc>
                  <a:txBody>
                    <a:bodyPr/>
                    <a:lstStyle/>
                    <a:p>
                      <a:pPr algn="ctr"/>
                      <a:r>
                        <a:rPr lang="zh-TW" altLang="en-US" dirty="0">
                          <a:latin typeface="微軟正黑體" panose="020B0604030504040204" pitchFamily="34" charset="-120"/>
                          <a:ea typeface="微軟正黑體" panose="020B0604030504040204" pitchFamily="34" charset="-120"/>
                        </a:rPr>
                        <a:t>活動規劃</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希望補助金項目</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金額</a:t>
                      </a:r>
                    </a:p>
                  </a:txBody>
                  <a:tcPr anchor="ctr"/>
                </a:tc>
                <a:extLst>
                  <a:ext uri="{0D108BD9-81ED-4DB2-BD59-A6C34878D82A}">
                    <a16:rowId xmlns:a16="http://schemas.microsoft.com/office/drawing/2014/main" val="1081117821"/>
                  </a:ext>
                </a:extLst>
              </a:tr>
              <a:tr h="370840">
                <a:tc>
                  <a:txBody>
                    <a:bodyPr/>
                    <a:lstStyle/>
                    <a:p>
                      <a:pPr algn="l"/>
                      <a:r>
                        <a:rPr lang="zh-TW" altLang="en-US" dirty="0">
                          <a:latin typeface="微軟正黑體" panose="020B0604030504040204" pitchFamily="34" charset="-120"/>
                          <a:ea typeface="微軟正黑體" panose="020B0604030504040204" pitchFamily="34" charset="-120"/>
                        </a:rPr>
                        <a:t>參與</a:t>
                      </a:r>
                      <a:r>
                        <a:rPr lang="zh-TW" altLang="en-US" dirty="0">
                          <a:solidFill>
                            <a:schemeClr val="tx1"/>
                          </a:solidFill>
                          <a:latin typeface="微軟正黑體" panose="020B0604030504040204" pitchFamily="34" charset="-120"/>
                          <a:ea typeface="微軟正黑體" panose="020B0604030504040204" pitchFamily="34" charset="-120"/>
                        </a:rPr>
                        <a:t>○○○○競</a:t>
                      </a:r>
                      <a:r>
                        <a:rPr lang="zh-TW" altLang="en-US" dirty="0">
                          <a:latin typeface="微軟正黑體" panose="020B0604030504040204" pitchFamily="34" charset="-120"/>
                          <a:ea typeface="微軟正黑體" panose="020B0604030504040204" pitchFamily="34" charset="-120"/>
                        </a:rPr>
                        <a:t>賽報名費</a:t>
                      </a:r>
                    </a:p>
                  </a:txBody>
                  <a:tcPr anchor="ctr"/>
                </a:tc>
                <a:tc>
                  <a:txBody>
                    <a:bodyPr/>
                    <a:lstStyle/>
                    <a:p>
                      <a:pPr algn="l"/>
                      <a:r>
                        <a:rPr lang="zh-TW" altLang="en-US" dirty="0">
                          <a:latin typeface="微軟正黑體" panose="020B0604030504040204" pitchFamily="34" charset="-120"/>
                          <a:ea typeface="微軟正黑體" panose="020B0604030504040204" pitchFamily="34" charset="-120"/>
                        </a:rPr>
                        <a:t>報名費</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需檢附收據</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r>
                        <a:rPr lang="en-US" altLang="zh-TW" dirty="0">
                          <a:latin typeface="微軟正黑體" panose="020B0604030504040204" pitchFamily="34" charset="-120"/>
                          <a:ea typeface="微軟正黑體" panose="020B0604030504040204" pitchFamily="34" charset="-120"/>
                        </a:rPr>
                        <a:t>1,500</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337695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搭交通工具至競賽會場</a:t>
                      </a:r>
                    </a:p>
                  </a:txBody>
                  <a:tcPr anchor="ctr"/>
                </a:tc>
                <a:tc>
                  <a:txBody>
                    <a:bodyPr/>
                    <a:lstStyle/>
                    <a:p>
                      <a:pPr algn="l"/>
                      <a:r>
                        <a:rPr lang="zh-TW" altLang="en-US" dirty="0">
                          <a:latin typeface="微軟正黑體" panose="020B0604030504040204" pitchFamily="34" charset="-120"/>
                          <a:ea typeface="微軟正黑體" panose="020B0604030504040204" pitchFamily="34" charset="-120"/>
                        </a:rPr>
                        <a:t>車馬費</a:t>
                      </a:r>
                    </a:p>
                  </a:txBody>
                  <a:tcPr anchor="ctr"/>
                </a:tc>
                <a:tc>
                  <a:txBody>
                    <a:bodyPr/>
                    <a:lstStyle/>
                    <a:p>
                      <a:r>
                        <a:rPr lang="en-US" altLang="zh-TW" dirty="0">
                          <a:latin typeface="微軟正黑體" panose="020B0604030504040204" pitchFamily="34" charset="-120"/>
                          <a:ea typeface="微軟正黑體" panose="020B0604030504040204" pitchFamily="34" charset="-120"/>
                        </a:rPr>
                        <a:t>800</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94215500"/>
                  </a:ext>
                </a:extLst>
              </a:tr>
              <a:tr h="370840">
                <a:tc>
                  <a:txBody>
                    <a:bodyPr/>
                    <a:lstStyle/>
                    <a:p>
                      <a:pPr algn="l"/>
                      <a:r>
                        <a:rPr lang="zh-TW" altLang="en-US" dirty="0">
                          <a:latin typeface="微軟正黑體" panose="020B0604030504040204" pitchFamily="34" charset="-120"/>
                          <a:ea typeface="微軟正黑體" panose="020B0604030504040204" pitchFamily="34" charset="-120"/>
                        </a:rPr>
                        <a:t>練習材料費</a:t>
                      </a:r>
                    </a:p>
                  </a:txBody>
                  <a:tcPr anchor="ctr"/>
                </a:tc>
                <a:tc>
                  <a:txBody>
                    <a:bodyPr/>
                    <a:lstStyle/>
                    <a:p>
                      <a:pPr algn="l"/>
                      <a:r>
                        <a:rPr lang="zh-TW" altLang="en-US" dirty="0">
                          <a:latin typeface="微軟正黑體" panose="020B0604030504040204" pitchFamily="34" charset="-120"/>
                          <a:ea typeface="微軟正黑體" panose="020B0604030504040204" pitchFamily="34" charset="-120"/>
                        </a:rPr>
                        <a:t>假人頭</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顆</a:t>
                      </a:r>
                      <a:r>
                        <a:rPr lang="en-US" altLang="zh-TW" dirty="0">
                          <a:latin typeface="微軟正黑體" panose="020B0604030504040204" pitchFamily="34" charset="-120"/>
                          <a:ea typeface="微軟正黑體" panose="020B0604030504040204" pitchFamily="34" charset="-120"/>
                        </a:rPr>
                        <a:t>800</a:t>
                      </a:r>
                      <a:r>
                        <a:rPr lang="zh-TW" altLang="en-US" dirty="0">
                          <a:latin typeface="微軟正黑體" panose="020B0604030504040204" pitchFamily="34" charset="-120"/>
                          <a:ea typeface="微軟正黑體" panose="020B0604030504040204" pitchFamily="34" charset="-120"/>
                        </a:rPr>
                        <a:t>、染膏</a:t>
                      </a:r>
                      <a:r>
                        <a:rPr lang="en-US" altLang="zh-TW" dirty="0">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條</a:t>
                      </a:r>
                      <a:r>
                        <a:rPr lang="en-US" altLang="zh-TW" dirty="0">
                          <a:latin typeface="微軟正黑體" panose="020B0604030504040204" pitchFamily="34" charset="-120"/>
                          <a:ea typeface="微軟正黑體" panose="020B0604030504040204" pitchFamily="34" charset="-120"/>
                        </a:rPr>
                        <a:t>2,000</a:t>
                      </a:r>
                      <a:r>
                        <a:rPr lang="zh-TW" altLang="en-US" dirty="0">
                          <a:latin typeface="微軟正黑體" panose="020B0604030504040204" pitchFamily="34" charset="-120"/>
                          <a:ea typeface="微軟正黑體" panose="020B0604030504040204" pitchFamily="34" charset="-120"/>
                        </a:rPr>
                        <a:t>等</a:t>
                      </a:r>
                    </a:p>
                  </a:txBody>
                  <a:tcPr anchor="ctr"/>
                </a:tc>
                <a:tc>
                  <a:txBody>
                    <a:bodyPr/>
                    <a:lstStyle/>
                    <a:p>
                      <a:r>
                        <a:rPr lang="en-US" altLang="zh-TW" dirty="0">
                          <a:latin typeface="微軟正黑體" panose="020B0604030504040204" pitchFamily="34" charset="-120"/>
                          <a:ea typeface="微軟正黑體" panose="020B0604030504040204" pitchFamily="34" charset="-120"/>
                        </a:rPr>
                        <a:t>5,000</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829703490"/>
                  </a:ext>
                </a:extLst>
              </a:tr>
              <a:tr h="370840">
                <a:tc>
                  <a:txBody>
                    <a:bodyPr/>
                    <a:lstStyle/>
                    <a:p>
                      <a:pPr algn="l"/>
                      <a:r>
                        <a:rPr lang="zh-TW" altLang="en-US" dirty="0">
                          <a:latin typeface="微軟正黑體" panose="020B0604030504040204" pitchFamily="34" charset="-120"/>
                          <a:ea typeface="微軟正黑體" panose="020B0604030504040204" pitchFamily="34" charset="-120"/>
                        </a:rPr>
                        <a:t>生活補助費</a:t>
                      </a:r>
                      <a:endParaRPr lang="en-US" altLang="zh-TW" dirty="0">
                        <a:latin typeface="微軟正黑體" panose="020B0604030504040204" pitchFamily="34" charset="-120"/>
                        <a:ea typeface="微軟正黑體" panose="020B0604030504040204" pitchFamily="34" charset="-120"/>
                      </a:endParaRPr>
                    </a:p>
                  </a:txBody>
                  <a:tcPr anchor="ctr"/>
                </a:tc>
                <a:tc>
                  <a:txBody>
                    <a:bodyPr/>
                    <a:lstStyle/>
                    <a:p>
                      <a:pPr algn="l"/>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個月</a:t>
                      </a:r>
                    </a:p>
                  </a:txBody>
                  <a:tcPr anchor="ctr"/>
                </a:tc>
                <a:tc>
                  <a:txBody>
                    <a:bodyPr/>
                    <a:lstStyle/>
                    <a:p>
                      <a:r>
                        <a:rPr lang="en-US" altLang="zh-TW" dirty="0">
                          <a:latin typeface="微軟正黑體" panose="020B0604030504040204" pitchFamily="34" charset="-120"/>
                          <a:ea typeface="微軟正黑體" panose="020B0604030504040204" pitchFamily="34" charset="-120"/>
                        </a:rPr>
                        <a:t>4,000</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327903958"/>
                  </a:ext>
                </a:extLst>
              </a:tr>
              <a:tr h="370840">
                <a:tc gridSpan="2">
                  <a:txBody>
                    <a:bodyPr/>
                    <a:lstStyle/>
                    <a:p>
                      <a:pPr algn="ctr"/>
                      <a:r>
                        <a:rPr lang="zh-TW" altLang="en-US" dirty="0">
                          <a:latin typeface="微軟正黑體" panose="020B0604030504040204" pitchFamily="34" charset="-120"/>
                          <a:ea typeface="微軟正黑體" panose="020B0604030504040204" pitchFamily="34" charset="-120"/>
                        </a:rPr>
                        <a:t>總計</a:t>
                      </a:r>
                    </a:p>
                  </a:txBody>
                  <a:tcPr anchor="ctr"/>
                </a:tc>
                <a:tc hMerge="1">
                  <a:txBody>
                    <a:bodyPr/>
                    <a:lstStyle/>
                    <a:p>
                      <a:endParaRPr lang="zh-TW" altLang="en-US" dirty="0"/>
                    </a:p>
                  </a:txBody>
                  <a:tcPr/>
                </a:tc>
                <a:tc>
                  <a:txBody>
                    <a:bodyPr/>
                    <a:lstStyle/>
                    <a:p>
                      <a:r>
                        <a:rPr lang="en-US" altLang="zh-TW" dirty="0">
                          <a:latin typeface="微軟正黑體" panose="020B0604030504040204" pitchFamily="34" charset="-120"/>
                          <a:ea typeface="微軟正黑體" panose="020B0604030504040204" pitchFamily="34" charset="-120"/>
                        </a:rPr>
                        <a:t>11,300</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578452563"/>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17416904"/>
              </p:ext>
            </p:extLst>
          </p:nvPr>
        </p:nvGraphicFramePr>
        <p:xfrm>
          <a:off x="2535148" y="4185126"/>
          <a:ext cx="6657885" cy="2377440"/>
        </p:xfrm>
        <a:graphic>
          <a:graphicData uri="http://schemas.openxmlformats.org/drawingml/2006/table">
            <a:tbl>
              <a:tblPr firstRow="1" bandRow="1">
                <a:tableStyleId>{22838BEF-8BB2-4498-84A7-C5851F593DF1}</a:tableStyleId>
              </a:tblPr>
              <a:tblGrid>
                <a:gridCol w="1254613">
                  <a:extLst>
                    <a:ext uri="{9D8B030D-6E8A-4147-A177-3AD203B41FA5}">
                      <a16:colId xmlns:a16="http://schemas.microsoft.com/office/drawing/2014/main" val="3936517263"/>
                    </a:ext>
                  </a:extLst>
                </a:gridCol>
                <a:gridCol w="5403272">
                  <a:extLst>
                    <a:ext uri="{9D8B030D-6E8A-4147-A177-3AD203B41FA5}">
                      <a16:colId xmlns:a16="http://schemas.microsoft.com/office/drawing/2014/main" val="4160961442"/>
                    </a:ext>
                  </a:extLst>
                </a:gridCol>
              </a:tblGrid>
              <a:tr h="317624">
                <a:tc>
                  <a:txBody>
                    <a:bodyPr/>
                    <a:lstStyle/>
                    <a:p>
                      <a:pPr algn="ctr"/>
                      <a:r>
                        <a:rPr lang="zh-TW" altLang="en-US" sz="1800" dirty="0">
                          <a:latin typeface="微軟正黑體" panose="020B0604030504040204" pitchFamily="34" charset="-120"/>
                          <a:ea typeface="微軟正黑體" panose="020B0604030504040204" pitchFamily="34" charset="-120"/>
                        </a:rPr>
                        <a:t>月份</a:t>
                      </a:r>
                    </a:p>
                  </a:txBody>
                  <a:tcPr anchor="ctr"/>
                </a:tc>
                <a:tc>
                  <a:txBody>
                    <a:bodyPr/>
                    <a:lstStyle/>
                    <a:p>
                      <a:pPr algn="ctr"/>
                      <a:r>
                        <a:rPr lang="zh-TW" altLang="en-US" sz="1800" dirty="0">
                          <a:latin typeface="微軟正黑體" panose="020B0604030504040204" pitchFamily="34" charset="-120"/>
                          <a:ea typeface="微軟正黑體" panose="020B0604030504040204" pitchFamily="34" charset="-120"/>
                        </a:rPr>
                        <a:t>期程規劃</a:t>
                      </a:r>
                    </a:p>
                  </a:txBody>
                  <a:tcPr anchor="ctr"/>
                </a:tc>
                <a:extLst>
                  <a:ext uri="{0D108BD9-81ED-4DB2-BD59-A6C34878D82A}">
                    <a16:rowId xmlns:a16="http://schemas.microsoft.com/office/drawing/2014/main" val="1081117821"/>
                  </a:ext>
                </a:extLst>
              </a:tr>
              <a:tr h="635248">
                <a:tc>
                  <a:txBody>
                    <a:bodyPr/>
                    <a:lstStyle/>
                    <a:p>
                      <a:pPr algn="ct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algn="l"/>
                      <a:r>
                        <a:rPr lang="en-US" altLang="zh-TW" sz="1800" dirty="0">
                          <a:latin typeface="微軟正黑體" panose="020B0604030504040204" pitchFamily="34" charset="-120"/>
                          <a:ea typeface="微軟正黑體" panose="020B0604030504040204" pitchFamily="34" charset="-120"/>
                        </a:rPr>
                        <a:t>9/1</a:t>
                      </a:r>
                      <a:r>
                        <a:rPr lang="zh-TW" altLang="en-US" sz="1800" dirty="0">
                          <a:latin typeface="微軟正黑體" panose="020B0604030504040204" pitchFamily="34" charset="-120"/>
                          <a:ea typeface="微軟正黑體" panose="020B0604030504040204" pitchFamily="34" charset="-120"/>
                        </a:rPr>
                        <a:t>報名</a:t>
                      </a:r>
                      <a:r>
                        <a:rPr lang="zh-TW" altLang="en-US" dirty="0">
                          <a:solidFill>
                            <a:schemeClr val="tx1"/>
                          </a:solidFill>
                          <a:latin typeface="微軟正黑體" panose="020B0604030504040204" pitchFamily="34" charset="-120"/>
                          <a:ea typeface="微軟正黑體" panose="020B0604030504040204" pitchFamily="34" charset="-120"/>
                        </a:rPr>
                        <a:t>○○○○競賽</a:t>
                      </a:r>
                      <a:endParaRPr lang="en-US" altLang="zh-TW" dirty="0">
                        <a:solidFill>
                          <a:schemeClr val="tx1"/>
                        </a:solidFill>
                        <a:latin typeface="微軟正黑體" panose="020B0604030504040204" pitchFamily="34" charset="-120"/>
                        <a:ea typeface="微軟正黑體" panose="020B0604030504040204" pitchFamily="34" charset="-120"/>
                      </a:endParaRPr>
                    </a:p>
                    <a:p>
                      <a:pPr algn="l"/>
                      <a:r>
                        <a:rPr lang="en-US" altLang="zh-TW" sz="1800" dirty="0">
                          <a:solidFill>
                            <a:schemeClr val="tx1"/>
                          </a:solidFill>
                          <a:latin typeface="微軟正黑體" panose="020B0604030504040204" pitchFamily="34" charset="-120"/>
                          <a:ea typeface="微軟正黑體" panose="020B0604030504040204" pitchFamily="34" charset="-120"/>
                        </a:rPr>
                        <a:t>9/4-9-8</a:t>
                      </a:r>
                      <a:r>
                        <a:rPr lang="zh-TW" altLang="en-US" sz="1800" dirty="0">
                          <a:solidFill>
                            <a:schemeClr val="tx1"/>
                          </a:solidFill>
                          <a:latin typeface="微軟正黑體" panose="020B0604030504040204" pitchFamily="34" charset="-120"/>
                          <a:ea typeface="微軟正黑體" panose="020B0604030504040204" pitchFamily="34" charset="-120"/>
                        </a:rPr>
                        <a:t>進度：針對</a:t>
                      </a:r>
                      <a:r>
                        <a:rPr lang="zh-TW" altLang="en-US"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比賽項目練習</a:t>
                      </a:r>
                    </a:p>
                  </a:txBody>
                  <a:tcPr anchor="ctr"/>
                </a:tc>
                <a:extLst>
                  <a:ext uri="{0D108BD9-81ED-4DB2-BD59-A6C34878D82A}">
                    <a16:rowId xmlns:a16="http://schemas.microsoft.com/office/drawing/2014/main" val="133769502"/>
                  </a:ext>
                </a:extLst>
              </a:tr>
              <a:tr h="309272">
                <a:tc>
                  <a:txBody>
                    <a:bodyPr/>
                    <a:lstStyle/>
                    <a:p>
                      <a:pPr algn="ct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微軟正黑體" panose="020B0604030504040204" pitchFamily="34" charset="-120"/>
                          <a:ea typeface="微軟正黑體" panose="020B0604030504040204" pitchFamily="34" charset="-120"/>
                        </a:rPr>
                        <a:t>9/11-9/15</a:t>
                      </a:r>
                      <a:r>
                        <a:rPr lang="zh-TW" altLang="en-US" sz="1800" dirty="0">
                          <a:latin typeface="微軟正黑體" panose="020B0604030504040204" pitchFamily="34" charset="-120"/>
                          <a:ea typeface="微軟正黑體" panose="020B0604030504040204" pitchFamily="34" charset="-120"/>
                        </a:rPr>
                        <a:t>進度：每天練習</a:t>
                      </a:r>
                      <a:r>
                        <a:rPr lang="en-US" altLang="zh-TW" sz="1800" dirty="0">
                          <a:latin typeface="微軟正黑體" panose="020B0604030504040204" pitchFamily="34" charset="-120"/>
                          <a:ea typeface="微軟正黑體" panose="020B0604030504040204" pitchFamily="34" charset="-120"/>
                        </a:rPr>
                        <a:t>3</a:t>
                      </a:r>
                      <a:r>
                        <a:rPr lang="zh-TW" altLang="en-US" sz="1800" dirty="0">
                          <a:latin typeface="微軟正黑體" panose="020B0604030504040204" pitchFamily="34" charset="-120"/>
                          <a:ea typeface="微軟正黑體" panose="020B0604030504040204" pitchFamily="34" charset="-120"/>
                        </a:rPr>
                        <a:t>小時</a:t>
                      </a:r>
                      <a:endParaRPr lang="en-US" altLang="zh-TW" sz="1800" dirty="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完成期中報告</a:t>
                      </a:r>
                    </a:p>
                  </a:txBody>
                  <a:tcPr anchor="ctr"/>
                </a:tc>
                <a:extLst>
                  <a:ext uri="{0D108BD9-81ED-4DB2-BD59-A6C34878D82A}">
                    <a16:rowId xmlns:a16="http://schemas.microsoft.com/office/drawing/2014/main" val="894215500"/>
                  </a:ext>
                </a:extLst>
              </a:tr>
              <a:tr h="309272">
                <a:tc>
                  <a:txBody>
                    <a:bodyPr/>
                    <a:lstStyle/>
                    <a:p>
                      <a:pPr algn="ct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微軟正黑體" panose="020B0604030504040204" pitchFamily="34" charset="-120"/>
                          <a:ea typeface="微軟正黑體" panose="020B0604030504040204" pitchFamily="34" charset="-120"/>
                        </a:rPr>
                        <a:t>11/5</a:t>
                      </a:r>
                      <a:r>
                        <a:rPr lang="zh-TW" altLang="en-US" sz="1800" dirty="0">
                          <a:latin typeface="微軟正黑體" panose="020B0604030504040204" pitchFamily="34" charset="-120"/>
                          <a:ea typeface="微軟正黑體" panose="020B0604030504040204" pitchFamily="34" charset="-120"/>
                        </a:rPr>
                        <a:t>正式比賽</a:t>
                      </a:r>
                    </a:p>
                  </a:txBody>
                  <a:tcPr anchor="ctr"/>
                </a:tc>
                <a:extLst>
                  <a:ext uri="{0D108BD9-81ED-4DB2-BD59-A6C34878D82A}">
                    <a16:rowId xmlns:a16="http://schemas.microsoft.com/office/drawing/2014/main" val="578452563"/>
                  </a:ext>
                </a:extLst>
              </a:tr>
              <a:tr h="309272">
                <a:tc>
                  <a:txBody>
                    <a:bodyPr/>
                    <a:lstStyle/>
                    <a:p>
                      <a:pPr algn="ct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完成期末報告</a:t>
                      </a:r>
                    </a:p>
                  </a:txBody>
                  <a:tcPr anchor="ctr"/>
                </a:tc>
                <a:extLst>
                  <a:ext uri="{0D108BD9-81ED-4DB2-BD59-A6C34878D82A}">
                    <a16:rowId xmlns:a16="http://schemas.microsoft.com/office/drawing/2014/main" val="643292190"/>
                  </a:ext>
                </a:extLst>
              </a:tr>
            </a:tbl>
          </a:graphicData>
        </a:graphic>
      </p:graphicFrame>
      <p:sp>
        <p:nvSpPr>
          <p:cNvPr id="11" name="矩形 10"/>
          <p:cNvSpPr/>
          <p:nvPr/>
        </p:nvSpPr>
        <p:spPr>
          <a:xfrm>
            <a:off x="929232" y="144792"/>
            <a:ext cx="9870010" cy="461665"/>
          </a:xfrm>
          <a:prstGeom prst="rect">
            <a:avLst/>
          </a:prstGeom>
        </p:spPr>
        <p:txBody>
          <a:bodyPr wrap="none">
            <a:spAutoFit/>
          </a:bodyPr>
          <a:lstStyle/>
          <a:p>
            <a:r>
              <a:rPr lang="zh-TW" altLang="en-US" sz="2400" b="1" dirty="0">
                <a:latin typeface="微軟正黑體" panose="020B0604030504040204" pitchFamily="34" charset="-120"/>
                <a:ea typeface="微軟正黑體" panose="020B0604030504040204" pitchFamily="34" charset="-120"/>
              </a:rPr>
              <a:t>目標：</a:t>
            </a:r>
            <a:r>
              <a:rPr lang="zh-TW" altLang="en-US" dirty="0">
                <a:latin typeface="微軟正黑體" panose="020B0604030504040204" pitchFamily="34" charset="-120"/>
                <a:ea typeface="微軟正黑體" panose="020B0604030504040204" pitchFamily="34" charset="-120"/>
              </a:rPr>
              <a:t>學生自行設立目標，例：參加 ○○競賽，獲得第○名</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請將競賽名稱完整寫出，勿簡寫</a:t>
            </a:r>
            <a:r>
              <a:rPr lang="en-US" altLang="zh-TW" dirty="0">
                <a:latin typeface="微軟正黑體" panose="020B0604030504040204" pitchFamily="34" charset="-120"/>
                <a:ea typeface="微軟正黑體" panose="020B0604030504040204" pitchFamily="34" charset="-120"/>
              </a:rPr>
              <a:t>)</a:t>
            </a:r>
          </a:p>
        </p:txBody>
      </p:sp>
      <p:sp>
        <p:nvSpPr>
          <p:cNvPr id="12" name="矩形 11"/>
          <p:cNvSpPr/>
          <p:nvPr/>
        </p:nvSpPr>
        <p:spPr>
          <a:xfrm>
            <a:off x="929232" y="676152"/>
            <a:ext cx="8263801" cy="461665"/>
          </a:xfrm>
          <a:prstGeom prst="rect">
            <a:avLst/>
          </a:prstGeom>
        </p:spPr>
        <p:txBody>
          <a:bodyPr wrap="none">
            <a:spAutoFit/>
          </a:bodyPr>
          <a:lstStyle/>
          <a:p>
            <a:r>
              <a:rPr lang="zh-TW" altLang="en-US" sz="2400" b="1" dirty="0">
                <a:latin typeface="微軟正黑體" panose="020B0604030504040204" pitchFamily="34" charset="-120"/>
                <a:ea typeface="微軟正黑體" panose="020B0604030504040204" pitchFamily="34" charset="-120"/>
              </a:rPr>
              <a:t>活動規劃與希望補助金額：</a:t>
            </a:r>
            <a:r>
              <a:rPr lang="zh-TW" altLang="en-US" dirty="0">
                <a:latin typeface="微軟正黑體" panose="020B0604030504040204" pitchFamily="34" charset="-120"/>
                <a:ea typeface="微軟正黑體" panose="020B0604030504040204" pitchFamily="34" charset="-120"/>
              </a:rPr>
              <a:t>學生自行活動規劃、希望補助項目及金額</a:t>
            </a:r>
            <a:endParaRPr lang="en-US" altLang="zh-TW" dirty="0">
              <a:latin typeface="微軟正黑體" panose="020B0604030504040204" pitchFamily="34" charset="-120"/>
              <a:ea typeface="微軟正黑體" panose="020B0604030504040204" pitchFamily="34" charset="-120"/>
            </a:endParaRPr>
          </a:p>
        </p:txBody>
      </p:sp>
      <p:sp>
        <p:nvSpPr>
          <p:cNvPr id="13" name="矩形 12"/>
          <p:cNvSpPr/>
          <p:nvPr/>
        </p:nvSpPr>
        <p:spPr>
          <a:xfrm>
            <a:off x="929232" y="3584906"/>
            <a:ext cx="8103500" cy="578492"/>
          </a:xfrm>
          <a:prstGeom prst="rect">
            <a:avLst/>
          </a:prstGeom>
        </p:spPr>
        <p:txBody>
          <a:bodyPr wrap="none">
            <a:spAutoFit/>
          </a:bodyPr>
          <a:lstStyle/>
          <a:p>
            <a:pPr algn="ctr">
              <a:lnSpc>
                <a:spcPct val="150000"/>
              </a:lnSpc>
            </a:pPr>
            <a:r>
              <a:rPr lang="zh-TW" altLang="en-US" sz="2400" b="1" dirty="0">
                <a:latin typeface="微軟正黑體" panose="020B0604030504040204" pitchFamily="34" charset="-120"/>
                <a:ea typeface="微軟正黑體" panose="020B0604030504040204" pitchFamily="34" charset="-120"/>
              </a:rPr>
              <a:t>期程規劃：</a:t>
            </a:r>
            <a:r>
              <a:rPr lang="zh-TW" altLang="en-US" dirty="0">
                <a:latin typeface="微軟正黑體" panose="020B0604030504040204" pitchFamily="34" charset="-120"/>
                <a:ea typeface="微軟正黑體" panose="020B0604030504040204" pitchFamily="34" charset="-120"/>
              </a:rPr>
              <a:t>自我學習規劃內容</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填執行內的月份即可，未必每月份都需填寫</a:t>
            </a:r>
            <a:r>
              <a:rPr lang="en-US" altLang="zh-TW"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782996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2222378127"/>
              </p:ext>
            </p:extLst>
          </p:nvPr>
        </p:nvGraphicFramePr>
        <p:xfrm>
          <a:off x="859700" y="847898"/>
          <a:ext cx="10472601" cy="5596111"/>
        </p:xfrm>
        <a:graphic>
          <a:graphicData uri="http://schemas.openxmlformats.org/presentationml/2006/ole">
            <mc:AlternateContent xmlns:mc="http://schemas.openxmlformats.org/markup-compatibility/2006">
              <mc:Choice xmlns:v="urn:schemas-microsoft-com:vml" Requires="v">
                <p:oleObj spid="_x0000_s2293" name="工作表" r:id="rId3" imgW="11782533" imgH="6296181" progId="Excel.Sheet.12">
                  <p:embed/>
                </p:oleObj>
              </mc:Choice>
              <mc:Fallback>
                <p:oleObj name="工作表" r:id="rId3" imgW="11782533" imgH="6296181" progId="Excel.Sheet.12">
                  <p:embed/>
                  <p:pic>
                    <p:nvPicPr>
                      <p:cNvPr id="9" name="物件 8"/>
                      <p:cNvPicPr/>
                      <p:nvPr/>
                    </p:nvPicPr>
                    <p:blipFill>
                      <a:blip r:embed="rId4"/>
                      <a:stretch>
                        <a:fillRect/>
                      </a:stretch>
                    </p:blipFill>
                    <p:spPr>
                      <a:xfrm>
                        <a:off x="859700" y="847898"/>
                        <a:ext cx="10472601" cy="5596111"/>
                      </a:xfrm>
                      <a:prstGeom prst="rect">
                        <a:avLst/>
                      </a:prstGeom>
                    </p:spPr>
                  </p:pic>
                </p:oleObj>
              </mc:Fallback>
            </mc:AlternateContent>
          </a:graphicData>
        </a:graphic>
      </p:graphicFrame>
      <p:sp>
        <p:nvSpPr>
          <p:cNvPr id="5" name="標題 1"/>
          <p:cNvSpPr txBox="1">
            <a:spLocks/>
          </p:cNvSpPr>
          <p:nvPr/>
        </p:nvSpPr>
        <p:spPr>
          <a:xfrm>
            <a:off x="3852464" y="107159"/>
            <a:ext cx="4487072" cy="870064"/>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zh-TW" altLang="en-US" sz="4400" dirty="0">
                <a:effectLst/>
                <a:latin typeface="微軟正黑體" panose="020B0604030504040204" pitchFamily="34" charset="-120"/>
                <a:ea typeface="微軟正黑體" panose="020B0604030504040204" pitchFamily="34" charset="-120"/>
              </a:rPr>
              <a:t>生活補助級距參考表</a:t>
            </a:r>
          </a:p>
        </p:txBody>
      </p:sp>
    </p:spTree>
    <p:extLst>
      <p:ext uri="{BB962C8B-B14F-4D97-AF65-F5344CB8AC3E}">
        <p14:creationId xmlns:p14="http://schemas.microsoft.com/office/powerpoint/2010/main" val="3585076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31136" y="2606040"/>
            <a:ext cx="7729728" cy="1188720"/>
          </a:xfrm>
        </p:spPr>
        <p:txBody>
          <a:bodyPr>
            <a:normAutofit/>
          </a:bodyPr>
          <a:lstStyle/>
          <a:p>
            <a:r>
              <a:rPr lang="zh-TW" altLang="en-US" sz="6000" dirty="0"/>
              <a:t>外語檢定</a:t>
            </a:r>
          </a:p>
        </p:txBody>
      </p:sp>
      <p:sp>
        <p:nvSpPr>
          <p:cNvPr id="3" name="矩形 2">
            <a:extLst>
              <a:ext uri="{FF2B5EF4-FFF2-40B4-BE49-F238E27FC236}">
                <a16:creationId xmlns:a16="http://schemas.microsoft.com/office/drawing/2014/main" id="{3B0363C8-4009-46F9-9E2A-36B6827B68BD}"/>
              </a:ext>
            </a:extLst>
          </p:cNvPr>
          <p:cNvSpPr/>
          <p:nvPr/>
        </p:nvSpPr>
        <p:spPr>
          <a:xfrm>
            <a:off x="4184098" y="3880411"/>
            <a:ext cx="3823804" cy="369332"/>
          </a:xfrm>
          <a:prstGeom prst="rect">
            <a:avLst/>
          </a:prstGeom>
        </p:spPr>
        <p:txBody>
          <a:bodyPr wrap="none">
            <a:spAutoFit/>
          </a:bodyPr>
          <a:lstStyle/>
          <a:p>
            <a:r>
              <a:rPr lang="en-US" altLang="zh-TW" u="sng" dirty="0">
                <a:solidFill>
                  <a:srgbClr val="00B0F0"/>
                </a:solidFill>
              </a:rPr>
              <a:t>https://www.surveycake.com/s/Q6gW6</a:t>
            </a:r>
          </a:p>
        </p:txBody>
      </p:sp>
    </p:spTree>
    <p:extLst>
      <p:ext uri="{BB962C8B-B14F-4D97-AF65-F5344CB8AC3E}">
        <p14:creationId xmlns:p14="http://schemas.microsoft.com/office/powerpoint/2010/main" val="2211511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46C16ED1-D627-4D48-8739-F89667F01B1A}"/>
              </a:ext>
            </a:extLst>
          </p:cNvPr>
          <p:cNvGraphicFramePr>
            <a:graphicFrameLocks noGrp="1"/>
          </p:cNvGraphicFramePr>
          <p:nvPr>
            <p:extLst>
              <p:ext uri="{D42A27DB-BD31-4B8C-83A1-F6EECF244321}">
                <p14:modId xmlns:p14="http://schemas.microsoft.com/office/powerpoint/2010/main" val="3295454793"/>
              </p:ext>
            </p:extLst>
          </p:nvPr>
        </p:nvGraphicFramePr>
        <p:xfrm>
          <a:off x="1603291" y="1056599"/>
          <a:ext cx="8510216" cy="3480122"/>
        </p:xfrm>
        <a:graphic>
          <a:graphicData uri="http://schemas.openxmlformats.org/drawingml/2006/table">
            <a:tbl>
              <a:tblPr firstRow="1" bandRow="1"/>
              <a:tblGrid>
                <a:gridCol w="1165923">
                  <a:extLst>
                    <a:ext uri="{9D8B030D-6E8A-4147-A177-3AD203B41FA5}">
                      <a16:colId xmlns:a16="http://schemas.microsoft.com/office/drawing/2014/main" val="1188052046"/>
                    </a:ext>
                  </a:extLst>
                </a:gridCol>
                <a:gridCol w="4325015">
                  <a:extLst>
                    <a:ext uri="{9D8B030D-6E8A-4147-A177-3AD203B41FA5}">
                      <a16:colId xmlns:a16="http://schemas.microsoft.com/office/drawing/2014/main" val="3997755979"/>
                    </a:ext>
                  </a:extLst>
                </a:gridCol>
                <a:gridCol w="3019278">
                  <a:extLst>
                    <a:ext uri="{9D8B030D-6E8A-4147-A177-3AD203B41FA5}">
                      <a16:colId xmlns:a16="http://schemas.microsoft.com/office/drawing/2014/main" val="1675218817"/>
                    </a:ext>
                  </a:extLst>
                </a:gridCol>
              </a:tblGrid>
              <a:tr h="411773">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2400" dirty="0">
                          <a:solidFill>
                            <a:srgbClr val="FFFF00"/>
                          </a:solidFill>
                          <a:latin typeface="微軟正黑體" panose="020B0604030504040204" pitchFamily="34" charset="-120"/>
                          <a:ea typeface="微軟正黑體" panose="020B0604030504040204" pitchFamily="34" charset="-120"/>
                        </a:rPr>
                        <a:t>助學金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p>
                      <a:endParaRPr lang="zh-TW" altLang="en-US"/>
                    </a:p>
                  </a:txBody>
                  <a:tcPr/>
                </a:tc>
                <a:extLst>
                  <a:ext uri="{0D108BD9-81ED-4DB2-BD59-A6C34878D82A}">
                    <a16:rowId xmlns:a16="http://schemas.microsoft.com/office/drawing/2014/main" val="3520327010"/>
                  </a:ext>
                </a:extLst>
              </a:tr>
              <a:tr h="102713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執行方向</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sz="1800" dirty="0">
                          <a:effectLst/>
                          <a:latin typeface="微軟正黑體" panose="020B0604030504040204" pitchFamily="34" charset="-120"/>
                        </a:rPr>
                        <a:t>學生針對外語檢定規劃學習，透過參與校內外開設各類外語檢定輔導班</a:t>
                      </a:r>
                      <a:endParaRPr lang="en-US" altLang="zh-TW" sz="1800" dirty="0">
                        <a:effectLst/>
                        <a:latin typeface="微軟正黑體" panose="020B0604030504040204" pitchFamily="34" charset="-120"/>
                      </a:endParaRPr>
                    </a:p>
                    <a:p>
                      <a:pPr algn="ctr"/>
                      <a:r>
                        <a:rPr lang="zh-TW" altLang="en-US" sz="1800" dirty="0">
                          <a:effectLst/>
                          <a:latin typeface="微軟正黑體" panose="020B0604030504040204" pitchFamily="34" charset="-120"/>
                        </a:rPr>
                        <a:t>、修讀校內外相關課程或其他有助於通過外語檢定等方式提升學習效果</a:t>
                      </a:r>
                      <a:endParaRPr lang="zh-TW" altLang="en-US"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40000"/>
                      </a:srgbClr>
                    </a:solidFill>
                  </a:tcPr>
                </a:tc>
                <a:tc hMerge="1">
                  <a:txBody>
                    <a:bodyPr/>
                    <a:lstStyle/>
                    <a:p>
                      <a:endParaRPr lang="zh-TW" altLang="en-US"/>
                    </a:p>
                  </a:txBody>
                  <a:tcPr/>
                </a:tc>
                <a:extLst>
                  <a:ext uri="{0D108BD9-81ED-4DB2-BD59-A6C34878D82A}">
                    <a16:rowId xmlns:a16="http://schemas.microsoft.com/office/drawing/2014/main" val="190605845"/>
                  </a:ext>
                </a:extLst>
              </a:tr>
              <a:tr h="6184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補助經費</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學生自行規劃</a:t>
                      </a:r>
                      <a:r>
                        <a:rPr lang="zh-TW" altLang="en-US" dirty="0">
                          <a:solidFill>
                            <a:srgbClr val="FF0000"/>
                          </a:solidFill>
                          <a:latin typeface="微軟正黑體" panose="020B0604030504040204" pitchFamily="34" charset="-120"/>
                          <a:ea typeface="微軟正黑體" panose="020B0604030504040204" pitchFamily="34" charset="-120"/>
                        </a:rPr>
                        <a:t>所需助學津貼</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，上限</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20,000</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元</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20000"/>
                      </a:srgbClr>
                    </a:solidFill>
                  </a:tcPr>
                </a:tc>
                <a:tc hMerge="1">
                  <a:txBody>
                    <a:bodyPr/>
                    <a:lstStyle/>
                    <a:p>
                      <a:endParaRPr lang="zh-TW" altLang="en-US"/>
                    </a:p>
                  </a:txBody>
                  <a:tcPr/>
                </a:tc>
                <a:extLst>
                  <a:ext uri="{0D108BD9-81ED-4DB2-BD59-A6C34878D82A}">
                    <a16:rowId xmlns:a16="http://schemas.microsoft.com/office/drawing/2014/main" val="1680063207"/>
                  </a:ext>
                </a:extLst>
              </a:tr>
              <a:tr h="13773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助學金</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核發方式</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solidFill>
                            <a:srgbClr val="FF0000"/>
                          </a:solidFill>
                          <a:latin typeface="微軟正黑體" panose="020B0604030504040204" pitchFamily="34" charset="-120"/>
                          <a:ea typeface="微軟正黑體" panose="020B0604030504040204" pitchFamily="34" charset="-120"/>
                        </a:rPr>
                        <a:t>分</a:t>
                      </a:r>
                      <a:r>
                        <a:rPr lang="en-US" altLang="zh-TW" b="1" dirty="0">
                          <a:solidFill>
                            <a:srgbClr val="FF0000"/>
                          </a:solidFill>
                          <a:latin typeface="微軟正黑體" panose="020B0604030504040204" pitchFamily="34" charset="-120"/>
                          <a:ea typeface="微軟正黑體" panose="020B0604030504040204" pitchFamily="34" charset="-120"/>
                        </a:rPr>
                        <a:t>3</a:t>
                      </a:r>
                      <a:r>
                        <a:rPr lang="zh-TW" altLang="en-US" b="1" dirty="0">
                          <a:solidFill>
                            <a:srgbClr val="FF0000"/>
                          </a:solidFill>
                          <a:latin typeface="微軟正黑體" panose="020B0604030504040204" pitchFamily="34" charset="-120"/>
                          <a:ea typeface="微軟正黑體" panose="020B0604030504040204" pitchFamily="34" charset="-120"/>
                        </a:rPr>
                        <a:t>階段核發</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 第一階段：審核通過後</a:t>
                      </a:r>
                      <a:r>
                        <a:rPr lang="zh-TW" altLang="en-US" sz="1800" kern="1200" dirty="0">
                          <a:solidFill>
                            <a:schemeClr val="tx1"/>
                          </a:solidFill>
                          <a:latin typeface="微軟正黑體" panose="020B0604030504040204" pitchFamily="34" charset="-120"/>
                          <a:ea typeface="微軟正黑體" panose="020B0604030504040204" pitchFamily="34" charset="-120"/>
                          <a:cs typeface="+mn-cs"/>
                        </a:rPr>
                        <a:t>核發</a:t>
                      </a:r>
                      <a:endParaRPr lang="en-US" altLang="zh-TW" sz="1800"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 第二階段：</a:t>
                      </a:r>
                      <a:r>
                        <a:rPr lang="zh-TW" altLang="en-US" dirty="0">
                          <a:solidFill>
                            <a:schemeClr val="tx1"/>
                          </a:solidFill>
                          <a:latin typeface="微軟正黑體" panose="020B0604030504040204" pitchFamily="34" charset="-120"/>
                          <a:ea typeface="微軟正黑體" panose="020B0604030504040204" pitchFamily="34" charset="-120"/>
                        </a:rPr>
                        <a:t>繳交</a:t>
                      </a:r>
                      <a:r>
                        <a:rPr lang="zh-TW" altLang="en-US" dirty="0">
                          <a:solidFill>
                            <a:srgbClr val="FF0000"/>
                          </a:solidFill>
                          <a:latin typeface="微軟正黑體" panose="020B0604030504040204" pitchFamily="34" charset="-120"/>
                          <a:ea typeface="微軟正黑體" panose="020B0604030504040204" pitchFamily="34" charset="-120"/>
                        </a:rPr>
                        <a:t>期中報告書</a:t>
                      </a:r>
                      <a:r>
                        <a:rPr lang="zh-TW" altLang="en-US" dirty="0">
                          <a:solidFill>
                            <a:schemeClr val="tx1"/>
                          </a:solidFill>
                          <a:latin typeface="微軟正黑體" panose="020B0604030504040204" pitchFamily="34" charset="-120"/>
                          <a:ea typeface="微軟正黑體" panose="020B0604030504040204" pitchFamily="34" charset="-120"/>
                        </a:rPr>
                        <a:t>核發</a:t>
                      </a:r>
                      <a:endParaRPr lang="en-US" altLang="zh-TW" dirty="0">
                        <a:solidFill>
                          <a:schemeClr val="tx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bg1"/>
                          </a:solidFill>
                          <a:latin typeface="微軟正黑體" panose="020B0604030504040204" pitchFamily="34" charset="-120"/>
                          <a:ea typeface="微軟正黑體" panose="020B0604030504040204" pitchFamily="34" charset="-120"/>
                        </a:rPr>
                        <a:t> </a:t>
                      </a:r>
                      <a:r>
                        <a:rPr lang="zh-TW" altLang="en-US" dirty="0">
                          <a:solidFill>
                            <a:schemeClr val="tx1"/>
                          </a:solidFill>
                          <a:latin typeface="微軟正黑體" panose="020B0604030504040204" pitchFamily="34" charset="-120"/>
                          <a:ea typeface="微軟正黑體" panose="020B0604030504040204" pitchFamily="34" charset="-120"/>
                        </a:rPr>
                        <a:t>第三階段：繳交</a:t>
                      </a:r>
                      <a:r>
                        <a:rPr lang="zh-TW" altLang="en-US" dirty="0">
                          <a:solidFill>
                            <a:srgbClr val="FF0000"/>
                          </a:solidFill>
                          <a:latin typeface="微軟正黑體" panose="020B0604030504040204" pitchFamily="34" charset="-120"/>
                          <a:ea typeface="微軟正黑體" panose="020B0604030504040204" pitchFamily="34" charset="-120"/>
                        </a:rPr>
                        <a:t>期末報告書</a:t>
                      </a:r>
                      <a:r>
                        <a:rPr lang="zh-TW" altLang="en-US" dirty="0">
                          <a:solidFill>
                            <a:schemeClr val="tx1"/>
                          </a:solidFill>
                          <a:latin typeface="微軟正黑體" panose="020B0604030504040204" pitchFamily="34" charset="-120"/>
                          <a:ea typeface="微軟正黑體" panose="020B0604030504040204" pitchFamily="34" charset="-120"/>
                        </a:rPr>
                        <a:t>核發</a:t>
                      </a:r>
                      <a:endParaRPr lang="en-US" altLang="zh-TW" b="1"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提早完成、</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提早繳交、</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提早核發助學金</a:t>
                      </a:r>
                      <a:endParaRPr lang="en-US" altLang="zh-TW" b="1" dirty="0">
                        <a:solidFill>
                          <a:srgbClr val="0000FF"/>
                        </a:solidFill>
                        <a:latin typeface="微軟正黑體" panose="020B0604030504040204" pitchFamily="34" charset="-120"/>
                        <a:ea typeface="微軟正黑體" panose="020B0604030504040204" pitchFamily="34" charset="-12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extLst>
                  <a:ext uri="{0D108BD9-81ED-4DB2-BD59-A6C34878D82A}">
                    <a16:rowId xmlns:a16="http://schemas.microsoft.com/office/drawing/2014/main" val="3461371759"/>
                  </a:ext>
                </a:extLst>
              </a:tr>
            </a:tbl>
          </a:graphicData>
        </a:graphic>
      </p:graphicFrame>
      <p:graphicFrame>
        <p:nvGraphicFramePr>
          <p:cNvPr id="6" name="表格 5">
            <a:extLst>
              <a:ext uri="{FF2B5EF4-FFF2-40B4-BE49-F238E27FC236}">
                <a16:creationId xmlns:a16="http://schemas.microsoft.com/office/drawing/2014/main" id="{88A478D7-7DE7-471B-8E24-8D850CAF055A}"/>
              </a:ext>
            </a:extLst>
          </p:cNvPr>
          <p:cNvGraphicFramePr>
            <a:graphicFrameLocks noGrp="1"/>
          </p:cNvGraphicFramePr>
          <p:nvPr>
            <p:extLst>
              <p:ext uri="{D42A27DB-BD31-4B8C-83A1-F6EECF244321}">
                <p14:modId xmlns:p14="http://schemas.microsoft.com/office/powerpoint/2010/main" val="2497273087"/>
              </p:ext>
            </p:extLst>
          </p:nvPr>
        </p:nvGraphicFramePr>
        <p:xfrm>
          <a:off x="1603291" y="4536721"/>
          <a:ext cx="8510216" cy="1961738"/>
        </p:xfrm>
        <a:graphic>
          <a:graphicData uri="http://schemas.openxmlformats.org/drawingml/2006/table">
            <a:tbl>
              <a:tblPr firstRow="1" bandRow="1"/>
              <a:tblGrid>
                <a:gridCol w="1458784">
                  <a:extLst>
                    <a:ext uri="{9D8B030D-6E8A-4147-A177-3AD203B41FA5}">
                      <a16:colId xmlns:a16="http://schemas.microsoft.com/office/drawing/2014/main" val="2714324985"/>
                    </a:ext>
                  </a:extLst>
                </a:gridCol>
                <a:gridCol w="7051432">
                  <a:extLst>
                    <a:ext uri="{9D8B030D-6E8A-4147-A177-3AD203B41FA5}">
                      <a16:colId xmlns:a16="http://schemas.microsoft.com/office/drawing/2014/main" val="2323263296"/>
                    </a:ext>
                  </a:extLst>
                </a:gridCol>
              </a:tblGrid>
              <a:tr h="601175">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zh-TW" altLang="en-US" sz="2400" b="1" kern="1200" dirty="0">
                          <a:solidFill>
                            <a:srgbClr val="FFFF00"/>
                          </a:solidFill>
                          <a:latin typeface="微軟正黑體" panose="020B0604030504040204" pitchFamily="34" charset="-120"/>
                          <a:ea typeface="微軟正黑體" panose="020B0604030504040204" pitchFamily="34" charset="-120"/>
                          <a:cs typeface="+mn-cs"/>
                        </a:rPr>
                        <a:t>獎勵金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lumMod val="50000"/>
                      </a:srgbClr>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lumMod val="50000"/>
                      </a:srgbClr>
                    </a:solidFill>
                  </a:tcPr>
                </a:tc>
                <a:extLst>
                  <a:ext uri="{0D108BD9-81ED-4DB2-BD59-A6C34878D82A}">
                    <a16:rowId xmlns:a16="http://schemas.microsoft.com/office/drawing/2014/main" val="2296856558"/>
                  </a:ext>
                </a:extLst>
              </a:tr>
              <a:tr h="13605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89013">
                        <a:tabLst/>
                      </a:pPr>
                      <a:r>
                        <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rPr>
                        <a:t>成績表現</a:t>
                      </a:r>
                    </a:p>
                    <a:p>
                      <a:pPr marL="0" indent="0" algn="ctr" defTabSz="989013">
                        <a:tabLst/>
                      </a:pPr>
                      <a:r>
                        <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rPr>
                        <a:t>優異者</a:t>
                      </a:r>
                    </a:p>
                    <a:p>
                      <a:pPr marL="0" indent="0" algn="ctr" defTabSz="989013">
                        <a:tabLst/>
                      </a:pPr>
                      <a:r>
                        <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rPr>
                        <a:t>給予獎勵</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6B72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sz="1800" dirty="0">
                          <a:latin typeface="微軟正黑體" panose="020B0604030504040204" pitchFamily="34" charset="-120"/>
                          <a:ea typeface="微軟正黑體" panose="020B0604030504040204" pitchFamily="34" charset="-120"/>
                        </a:rPr>
                        <a:t>成績表現優異者或達到預期目標者，另核發獎勵金。</a:t>
                      </a:r>
                      <a:endParaRPr lang="en-US" altLang="zh-TW" sz="1800"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6B727">
                        <a:tint val="40000"/>
                      </a:srgbClr>
                    </a:solidFill>
                  </a:tcPr>
                </a:tc>
                <a:extLst>
                  <a:ext uri="{0D108BD9-81ED-4DB2-BD59-A6C34878D82A}">
                    <a16:rowId xmlns:a16="http://schemas.microsoft.com/office/drawing/2014/main" val="4080887122"/>
                  </a:ext>
                </a:extLst>
              </a:tr>
            </a:tbl>
          </a:graphicData>
        </a:graphic>
      </p:graphicFrame>
      <p:sp>
        <p:nvSpPr>
          <p:cNvPr id="8" name="標題 1"/>
          <p:cNvSpPr txBox="1">
            <a:spLocks/>
          </p:cNvSpPr>
          <p:nvPr/>
        </p:nvSpPr>
        <p:spPr>
          <a:xfrm>
            <a:off x="483939" y="181974"/>
            <a:ext cx="2492017" cy="8700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zh-TW" altLang="en-US" sz="4400" dirty="0">
                <a:effectLst/>
                <a:latin typeface="微軟正黑體" panose="020B0604030504040204" pitchFamily="34" charset="-120"/>
                <a:ea typeface="微軟正黑體" panose="020B0604030504040204" pitchFamily="34" charset="-120"/>
              </a:rPr>
              <a:t>外語檢定</a:t>
            </a:r>
          </a:p>
        </p:txBody>
      </p:sp>
    </p:spTree>
    <p:extLst>
      <p:ext uri="{BB962C8B-B14F-4D97-AF65-F5344CB8AC3E}">
        <p14:creationId xmlns:p14="http://schemas.microsoft.com/office/powerpoint/2010/main" val="3273643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693695294"/>
              </p:ext>
            </p:extLst>
          </p:nvPr>
        </p:nvGraphicFramePr>
        <p:xfrm>
          <a:off x="1812784" y="1223620"/>
          <a:ext cx="7638787" cy="2219960"/>
        </p:xfrm>
        <a:graphic>
          <a:graphicData uri="http://schemas.openxmlformats.org/drawingml/2006/table">
            <a:tbl>
              <a:tblPr firstRow="1" bandRow="1">
                <a:tableStyleId>{22838BEF-8BB2-4498-84A7-C5851F593DF1}</a:tableStyleId>
              </a:tblPr>
              <a:tblGrid>
                <a:gridCol w="3781681">
                  <a:extLst>
                    <a:ext uri="{9D8B030D-6E8A-4147-A177-3AD203B41FA5}">
                      <a16:colId xmlns:a16="http://schemas.microsoft.com/office/drawing/2014/main" val="3936517263"/>
                    </a:ext>
                  </a:extLst>
                </a:gridCol>
                <a:gridCol w="2759826">
                  <a:extLst>
                    <a:ext uri="{9D8B030D-6E8A-4147-A177-3AD203B41FA5}">
                      <a16:colId xmlns:a16="http://schemas.microsoft.com/office/drawing/2014/main" val="4160961442"/>
                    </a:ext>
                  </a:extLst>
                </a:gridCol>
                <a:gridCol w="1097280">
                  <a:extLst>
                    <a:ext uri="{9D8B030D-6E8A-4147-A177-3AD203B41FA5}">
                      <a16:colId xmlns:a16="http://schemas.microsoft.com/office/drawing/2014/main" val="2924573538"/>
                    </a:ext>
                  </a:extLst>
                </a:gridCol>
              </a:tblGrid>
              <a:tr h="172875">
                <a:tc>
                  <a:txBody>
                    <a:bodyPr/>
                    <a:lstStyle/>
                    <a:p>
                      <a:pPr algn="ctr"/>
                      <a:r>
                        <a:rPr lang="zh-TW" altLang="en-US" dirty="0">
                          <a:latin typeface="微軟正黑體" panose="020B0604030504040204" pitchFamily="34" charset="-120"/>
                          <a:ea typeface="微軟正黑體" panose="020B0604030504040204" pitchFamily="34" charset="-120"/>
                        </a:rPr>
                        <a:t>活動規劃</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希望補助金項目</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金額</a:t>
                      </a:r>
                    </a:p>
                  </a:txBody>
                  <a:tcPr anchor="ctr"/>
                </a:tc>
                <a:extLst>
                  <a:ext uri="{0D108BD9-81ED-4DB2-BD59-A6C34878D82A}">
                    <a16:rowId xmlns:a16="http://schemas.microsoft.com/office/drawing/2014/main" val="1081117821"/>
                  </a:ext>
                </a:extLst>
              </a:tr>
              <a:tr h="370840">
                <a:tc>
                  <a:txBody>
                    <a:bodyPr/>
                    <a:lstStyle/>
                    <a:p>
                      <a:pPr algn="l"/>
                      <a:r>
                        <a:rPr lang="zh-TW" altLang="en-US" dirty="0">
                          <a:latin typeface="微軟正黑體" panose="020B0604030504040204" pitchFamily="34" charset="-120"/>
                          <a:ea typeface="微軟正黑體" panose="020B0604030504040204" pitchFamily="34" charset="-120"/>
                        </a:rPr>
                        <a:t>參與外語中心課程</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需檢附上課證明</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dirty="0">
                          <a:latin typeface="微軟正黑體" panose="020B0604030504040204" pitchFamily="34" charset="-120"/>
                          <a:ea typeface="微軟正黑體" panose="020B0604030504040204" pitchFamily="34" charset="-120"/>
                        </a:rPr>
                        <a:t>課程費用</a:t>
                      </a: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1,000</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33769502"/>
                  </a:ext>
                </a:extLst>
              </a:tr>
              <a:tr h="370840">
                <a:tc>
                  <a:txBody>
                    <a:bodyPr/>
                    <a:lstStyle/>
                    <a:p>
                      <a:pPr algn="l"/>
                      <a:r>
                        <a:rPr lang="zh-TW" altLang="en-US" dirty="0">
                          <a:latin typeface="微軟正黑體" panose="020B0604030504040204" pitchFamily="34" charset="-120"/>
                          <a:ea typeface="微軟正黑體" panose="020B0604030504040204" pitchFamily="34" charset="-120"/>
                        </a:rPr>
                        <a:t>參加</a:t>
                      </a:r>
                      <a:r>
                        <a:rPr lang="en-US" altLang="zh-TW" dirty="0">
                          <a:latin typeface="微軟正黑體" panose="020B0604030504040204" pitchFamily="34" charset="-120"/>
                          <a:ea typeface="微軟正黑體" panose="020B0604030504040204" pitchFamily="34" charset="-120"/>
                        </a:rPr>
                        <a:t>TOEIC</a:t>
                      </a:r>
                      <a:r>
                        <a:rPr lang="zh-TW" altLang="en-US" dirty="0">
                          <a:latin typeface="微軟正黑體" panose="020B0604030504040204" pitchFamily="34" charset="-120"/>
                          <a:ea typeface="微軟正黑體" panose="020B0604030504040204" pitchFamily="34" charset="-120"/>
                        </a:rPr>
                        <a:t>考試</a:t>
                      </a:r>
                    </a:p>
                  </a:txBody>
                  <a:tcPr anchor="ctr"/>
                </a:tc>
                <a:tc>
                  <a:txBody>
                    <a:bodyPr/>
                    <a:lstStyle/>
                    <a:p>
                      <a:pPr algn="l"/>
                      <a:r>
                        <a:rPr lang="en-US" altLang="zh-TW" dirty="0">
                          <a:latin typeface="微軟正黑體" panose="020B0604030504040204" pitchFamily="34" charset="-120"/>
                          <a:ea typeface="微軟正黑體" panose="020B0604030504040204" pitchFamily="34" charset="-120"/>
                        </a:rPr>
                        <a:t>TOEIC</a:t>
                      </a:r>
                      <a:r>
                        <a:rPr lang="zh-TW" altLang="en-US" dirty="0">
                          <a:latin typeface="微軟正黑體" panose="020B0604030504040204" pitchFamily="34" charset="-120"/>
                          <a:ea typeface="微軟正黑體" panose="020B0604030504040204" pitchFamily="34" charset="-120"/>
                        </a:rPr>
                        <a:t>報名費</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需檢附收據</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1,600</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94215500"/>
                  </a:ext>
                </a:extLst>
              </a:tr>
              <a:tr h="370840">
                <a:tc>
                  <a:txBody>
                    <a:bodyPr/>
                    <a:lstStyle/>
                    <a:p>
                      <a:pPr algn="l"/>
                      <a:r>
                        <a:rPr lang="zh-TW" altLang="en-US" dirty="0">
                          <a:latin typeface="微軟正黑體" panose="020B0604030504040204" pitchFamily="34" charset="-120"/>
                          <a:ea typeface="微軟正黑體" panose="020B0604030504040204" pitchFamily="34" charset="-120"/>
                        </a:rPr>
                        <a:t>購買書籍參考、練習題目</a:t>
                      </a:r>
                    </a:p>
                  </a:txBody>
                  <a:tcPr anchor="ctr"/>
                </a:tc>
                <a:tc>
                  <a:txBody>
                    <a:bodyPr/>
                    <a:lstStyle/>
                    <a:p>
                      <a:pPr algn="l"/>
                      <a:r>
                        <a:rPr lang="zh-TW" altLang="en-US" dirty="0">
                          <a:latin typeface="微軟正黑體" panose="020B0604030504040204" pitchFamily="34" charset="-120"/>
                          <a:ea typeface="微軟正黑體" panose="020B0604030504040204" pitchFamily="34" charset="-120"/>
                        </a:rPr>
                        <a:t>書籍費</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需檢附照片</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1,000</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829703490"/>
                  </a:ext>
                </a:extLst>
              </a:tr>
              <a:tr h="370840">
                <a:tc>
                  <a:txBody>
                    <a:bodyPr/>
                    <a:lstStyle/>
                    <a:p>
                      <a:pPr algn="l"/>
                      <a:r>
                        <a:rPr lang="zh-TW" altLang="en-US" dirty="0">
                          <a:latin typeface="微軟正黑體" panose="020B0604030504040204" pitchFamily="34" charset="-120"/>
                          <a:ea typeface="微軟正黑體" panose="020B0604030504040204" pitchFamily="34" charset="-120"/>
                        </a:rPr>
                        <a:t>生活補助費</a:t>
                      </a:r>
                    </a:p>
                  </a:txBody>
                  <a:tcPr anchor="ctr"/>
                </a:tc>
                <a:tc>
                  <a:txBody>
                    <a:bodyPr/>
                    <a:lstStyle/>
                    <a:p>
                      <a:pPr algn="l"/>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個月</a:t>
                      </a:r>
                    </a:p>
                  </a:txBody>
                  <a:tcPr anchor="ctr"/>
                </a:tc>
                <a:tc>
                  <a:txBody>
                    <a:bodyPr/>
                    <a:lstStyle/>
                    <a:p>
                      <a:pPr algn="ctr"/>
                      <a:r>
                        <a:rPr lang="en-US" altLang="zh-TW" dirty="0">
                          <a:latin typeface="微軟正黑體" panose="020B0604030504040204" pitchFamily="34" charset="-120"/>
                          <a:ea typeface="微軟正黑體" panose="020B0604030504040204" pitchFamily="34" charset="-120"/>
                        </a:rPr>
                        <a:t>2,000</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576916746"/>
                  </a:ext>
                </a:extLst>
              </a:tr>
              <a:tr h="370840">
                <a:tc gridSpan="2">
                  <a:txBody>
                    <a:bodyPr/>
                    <a:lstStyle/>
                    <a:p>
                      <a:pPr algn="ctr"/>
                      <a:r>
                        <a:rPr lang="zh-TW" altLang="en-US" dirty="0">
                          <a:latin typeface="微軟正黑體" panose="020B0604030504040204" pitchFamily="34" charset="-120"/>
                          <a:ea typeface="微軟正黑體" panose="020B0604030504040204" pitchFamily="34" charset="-120"/>
                        </a:rPr>
                        <a:t>總計</a:t>
                      </a:r>
                    </a:p>
                  </a:txBody>
                  <a:tcPr anchor="ctr"/>
                </a:tc>
                <a:tc hMerge="1">
                  <a:txBody>
                    <a:bodyPr/>
                    <a:lstStyle/>
                    <a:p>
                      <a:endParaRPr lang="zh-TW" altLang="en-US" dirty="0"/>
                    </a:p>
                  </a:txBody>
                  <a:tcPr/>
                </a:tc>
                <a:tc>
                  <a:txBody>
                    <a:bodyPr/>
                    <a:lstStyle/>
                    <a:p>
                      <a:pPr algn="ctr"/>
                      <a:r>
                        <a:rPr lang="en-US" altLang="zh-TW" dirty="0">
                          <a:latin typeface="微軟正黑體" panose="020B0604030504040204" pitchFamily="34" charset="-120"/>
                          <a:ea typeface="微軟正黑體" panose="020B0604030504040204" pitchFamily="34" charset="-120"/>
                        </a:rPr>
                        <a:t>5,600</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578452563"/>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1469555207"/>
              </p:ext>
            </p:extLst>
          </p:nvPr>
        </p:nvGraphicFramePr>
        <p:xfrm>
          <a:off x="1861458" y="4130760"/>
          <a:ext cx="6657885" cy="2377440"/>
        </p:xfrm>
        <a:graphic>
          <a:graphicData uri="http://schemas.openxmlformats.org/drawingml/2006/table">
            <a:tbl>
              <a:tblPr firstRow="1" bandRow="1">
                <a:tableStyleId>{22838BEF-8BB2-4498-84A7-C5851F593DF1}</a:tableStyleId>
              </a:tblPr>
              <a:tblGrid>
                <a:gridCol w="1264211">
                  <a:extLst>
                    <a:ext uri="{9D8B030D-6E8A-4147-A177-3AD203B41FA5}">
                      <a16:colId xmlns:a16="http://schemas.microsoft.com/office/drawing/2014/main" val="3936517263"/>
                    </a:ext>
                  </a:extLst>
                </a:gridCol>
                <a:gridCol w="5393674">
                  <a:extLst>
                    <a:ext uri="{9D8B030D-6E8A-4147-A177-3AD203B41FA5}">
                      <a16:colId xmlns:a16="http://schemas.microsoft.com/office/drawing/2014/main" val="4160961442"/>
                    </a:ext>
                  </a:extLst>
                </a:gridCol>
              </a:tblGrid>
              <a:tr h="317624">
                <a:tc>
                  <a:txBody>
                    <a:bodyPr/>
                    <a:lstStyle/>
                    <a:p>
                      <a:pPr algn="ctr"/>
                      <a:r>
                        <a:rPr lang="zh-TW" altLang="en-US" sz="1800" dirty="0">
                          <a:latin typeface="微軟正黑體" panose="020B0604030504040204" pitchFamily="34" charset="-120"/>
                          <a:ea typeface="微軟正黑體" panose="020B0604030504040204" pitchFamily="34" charset="-120"/>
                        </a:rPr>
                        <a:t>月份</a:t>
                      </a:r>
                    </a:p>
                  </a:txBody>
                  <a:tcPr anchor="ctr"/>
                </a:tc>
                <a:tc>
                  <a:txBody>
                    <a:bodyPr/>
                    <a:lstStyle/>
                    <a:p>
                      <a:pPr algn="ctr"/>
                      <a:r>
                        <a:rPr lang="zh-TW" altLang="en-US" sz="1800" dirty="0">
                          <a:latin typeface="微軟正黑體" panose="020B0604030504040204" pitchFamily="34" charset="-120"/>
                          <a:ea typeface="微軟正黑體" panose="020B0604030504040204" pitchFamily="34" charset="-120"/>
                        </a:rPr>
                        <a:t>期程規劃</a:t>
                      </a:r>
                    </a:p>
                  </a:txBody>
                  <a:tcPr anchor="ctr"/>
                </a:tc>
                <a:extLst>
                  <a:ext uri="{0D108BD9-81ED-4DB2-BD59-A6C34878D82A}">
                    <a16:rowId xmlns:a16="http://schemas.microsoft.com/office/drawing/2014/main" val="1081117821"/>
                  </a:ext>
                </a:extLst>
              </a:tr>
              <a:tr h="635248">
                <a:tc>
                  <a:txBody>
                    <a:bodyPr/>
                    <a:lstStyle/>
                    <a:p>
                      <a:pPr algn="ct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algn="l"/>
                      <a:r>
                        <a:rPr lang="en-US" altLang="zh-TW" sz="1800" dirty="0">
                          <a:latin typeface="微軟正黑體" panose="020B0604030504040204" pitchFamily="34" charset="-120"/>
                          <a:ea typeface="微軟正黑體" panose="020B0604030504040204" pitchFamily="34" charset="-120"/>
                        </a:rPr>
                        <a:t>9/1</a:t>
                      </a:r>
                      <a:r>
                        <a:rPr lang="zh-TW" altLang="en-US" sz="1800" dirty="0">
                          <a:latin typeface="微軟正黑體" panose="020B0604030504040204" pitchFamily="34" charset="-120"/>
                          <a:ea typeface="微軟正黑體" panose="020B0604030504040204" pitchFamily="34" charset="-120"/>
                        </a:rPr>
                        <a:t>報名外語中心課程</a:t>
                      </a:r>
                      <a:endParaRPr lang="en-US" altLang="zh-TW" sz="1800" dirty="0">
                        <a:latin typeface="微軟正黑體" panose="020B0604030504040204" pitchFamily="34" charset="-120"/>
                        <a:ea typeface="微軟正黑體" panose="020B0604030504040204" pitchFamily="34" charset="-120"/>
                      </a:endParaRPr>
                    </a:p>
                    <a:p>
                      <a:pPr algn="l"/>
                      <a:r>
                        <a:rPr lang="en-US" altLang="zh-TW" sz="1800" dirty="0">
                          <a:latin typeface="微軟正黑體" panose="020B0604030504040204" pitchFamily="34" charset="-120"/>
                          <a:ea typeface="微軟正黑體" panose="020B0604030504040204" pitchFamily="34" charset="-120"/>
                        </a:rPr>
                        <a:t>9/4-9-8</a:t>
                      </a:r>
                      <a:r>
                        <a:rPr lang="zh-TW" altLang="en-US" sz="1800" dirty="0">
                          <a:latin typeface="微軟正黑體" panose="020B0604030504040204" pitchFamily="34" charset="-120"/>
                          <a:ea typeface="微軟正黑體" panose="020B0604030504040204" pitchFamily="34" charset="-120"/>
                        </a:rPr>
                        <a:t>進度：背</a:t>
                      </a:r>
                      <a:r>
                        <a:rPr lang="en-US" altLang="zh-TW" sz="1800" dirty="0">
                          <a:latin typeface="微軟正黑體" panose="020B0604030504040204" pitchFamily="34" charset="-120"/>
                          <a:ea typeface="微軟正黑體" panose="020B0604030504040204" pitchFamily="34" charset="-120"/>
                        </a:rPr>
                        <a:t>30</a:t>
                      </a:r>
                      <a:r>
                        <a:rPr lang="zh-TW" altLang="en-US" sz="1800" dirty="0">
                          <a:latin typeface="微軟正黑體" panose="020B0604030504040204" pitchFamily="34" charset="-120"/>
                          <a:ea typeface="微軟正黑體" panose="020B0604030504040204" pitchFamily="34" charset="-120"/>
                        </a:rPr>
                        <a:t>個單字、閱讀一篇文章</a:t>
                      </a:r>
                      <a:endParaRPr lang="en-US" altLang="zh-TW" sz="1800" dirty="0">
                        <a:latin typeface="微軟正黑體" panose="020B0604030504040204" pitchFamily="34" charset="-120"/>
                        <a:ea typeface="微軟正黑體" panose="020B0604030504040204" pitchFamily="34" charset="-120"/>
                      </a:endParaRPr>
                    </a:p>
                    <a:p>
                      <a:pPr algn="l"/>
                      <a:r>
                        <a:rPr lang="en-US" altLang="zh-TW" sz="1800" dirty="0">
                          <a:latin typeface="微軟正黑體" panose="020B0604030504040204" pitchFamily="34" charset="-120"/>
                          <a:ea typeface="微軟正黑體" panose="020B0604030504040204" pitchFamily="34" charset="-120"/>
                        </a:rPr>
                        <a:t>9/11-9/15</a:t>
                      </a:r>
                      <a:r>
                        <a:rPr lang="zh-TW" altLang="en-US" sz="1800" dirty="0">
                          <a:latin typeface="微軟正黑體" panose="020B0604030504040204" pitchFamily="34" charset="-120"/>
                          <a:ea typeface="微軟正黑體" panose="020B0604030504040204" pitchFamily="34" charset="-120"/>
                        </a:rPr>
                        <a:t>進度：練習題庫，訂正錯誤、複習新章節</a:t>
                      </a:r>
                    </a:p>
                  </a:txBody>
                  <a:tcPr anchor="ctr"/>
                </a:tc>
                <a:extLst>
                  <a:ext uri="{0D108BD9-81ED-4DB2-BD59-A6C34878D82A}">
                    <a16:rowId xmlns:a16="http://schemas.microsoft.com/office/drawing/2014/main" val="133769502"/>
                  </a:ext>
                </a:extLst>
              </a:tr>
              <a:tr h="309272">
                <a:tc>
                  <a:txBody>
                    <a:bodyPr/>
                    <a:lstStyle/>
                    <a:p>
                      <a:pPr algn="ct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完成期中報告</a:t>
                      </a:r>
                    </a:p>
                  </a:txBody>
                  <a:tcPr anchor="ctr"/>
                </a:tc>
                <a:extLst>
                  <a:ext uri="{0D108BD9-81ED-4DB2-BD59-A6C34878D82A}">
                    <a16:rowId xmlns:a16="http://schemas.microsoft.com/office/drawing/2014/main" val="894215500"/>
                  </a:ext>
                </a:extLst>
              </a:tr>
              <a:tr h="309272">
                <a:tc>
                  <a:txBody>
                    <a:bodyPr/>
                    <a:lstStyle/>
                    <a:p>
                      <a:pPr algn="ct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微軟正黑體" panose="020B0604030504040204" pitchFamily="34" charset="-120"/>
                          <a:ea typeface="微軟正黑體" panose="020B0604030504040204" pitchFamily="34" charset="-120"/>
                        </a:rPr>
                        <a:t>11/5</a:t>
                      </a:r>
                      <a:r>
                        <a:rPr lang="zh-TW" altLang="en-US" sz="1800" dirty="0">
                          <a:latin typeface="微軟正黑體" panose="020B0604030504040204" pitchFamily="34" charset="-120"/>
                          <a:ea typeface="微軟正黑體" panose="020B0604030504040204" pitchFamily="34" charset="-120"/>
                        </a:rPr>
                        <a:t>考試</a:t>
                      </a:r>
                    </a:p>
                  </a:txBody>
                  <a:tcPr anchor="ctr"/>
                </a:tc>
                <a:extLst>
                  <a:ext uri="{0D108BD9-81ED-4DB2-BD59-A6C34878D82A}">
                    <a16:rowId xmlns:a16="http://schemas.microsoft.com/office/drawing/2014/main" val="578452563"/>
                  </a:ext>
                </a:extLst>
              </a:tr>
              <a:tr h="309272">
                <a:tc>
                  <a:txBody>
                    <a:bodyPr/>
                    <a:lstStyle/>
                    <a:p>
                      <a:pPr algn="ct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完成期末報告</a:t>
                      </a:r>
                    </a:p>
                  </a:txBody>
                  <a:tcPr anchor="ctr"/>
                </a:tc>
                <a:extLst>
                  <a:ext uri="{0D108BD9-81ED-4DB2-BD59-A6C34878D82A}">
                    <a16:rowId xmlns:a16="http://schemas.microsoft.com/office/drawing/2014/main" val="643292190"/>
                  </a:ext>
                </a:extLst>
              </a:tr>
            </a:tbl>
          </a:graphicData>
        </a:graphic>
      </p:graphicFrame>
      <p:sp>
        <p:nvSpPr>
          <p:cNvPr id="6" name="矩形 5"/>
          <p:cNvSpPr/>
          <p:nvPr/>
        </p:nvSpPr>
        <p:spPr>
          <a:xfrm>
            <a:off x="929232" y="141116"/>
            <a:ext cx="8522339" cy="461665"/>
          </a:xfrm>
          <a:prstGeom prst="rect">
            <a:avLst/>
          </a:prstGeom>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目標：</a:t>
            </a:r>
            <a:r>
              <a:rPr lang="zh-TW" altLang="en-US" dirty="0">
                <a:latin typeface="微軟正黑體" panose="020B0604030504040204" pitchFamily="34" charset="-120"/>
                <a:ea typeface="微軟正黑體" panose="020B0604030504040204" pitchFamily="34" charset="-120"/>
              </a:rPr>
              <a:t>學生自行設立目標</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設立目標分數需超過畢業門檻</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，例：</a:t>
            </a:r>
            <a:r>
              <a:rPr lang="en-US" altLang="zh-TW" dirty="0">
                <a:latin typeface="微軟正黑體" panose="020B0604030504040204" pitchFamily="34" charset="-120"/>
                <a:ea typeface="微軟正黑體" panose="020B0604030504040204" pitchFamily="34" charset="-120"/>
              </a:rPr>
              <a:t>TOEIC</a:t>
            </a:r>
            <a:r>
              <a:rPr lang="zh-TW" altLang="zh-TW" dirty="0">
                <a:latin typeface="微軟正黑體" panose="020B0604030504040204" pitchFamily="34" charset="-120"/>
                <a:ea typeface="微軟正黑體" panose="020B0604030504040204" pitchFamily="34" charset="-120"/>
              </a:rPr>
              <a:t>考過</a:t>
            </a:r>
            <a:r>
              <a:rPr lang="en-US" altLang="zh-TW" dirty="0">
                <a:latin typeface="微軟正黑體" panose="020B0604030504040204" pitchFamily="34" charset="-120"/>
                <a:ea typeface="微軟正黑體" panose="020B0604030504040204" pitchFamily="34" charset="-120"/>
              </a:rPr>
              <a:t>800</a:t>
            </a:r>
            <a:r>
              <a:rPr lang="zh-TW" altLang="zh-TW" dirty="0">
                <a:latin typeface="微軟正黑體" panose="020B0604030504040204" pitchFamily="34" charset="-120"/>
                <a:ea typeface="微軟正黑體" panose="020B0604030504040204" pitchFamily="34" charset="-120"/>
              </a:rPr>
              <a:t>分</a:t>
            </a:r>
            <a:endParaRPr lang="en-US" altLang="zh-TW" b="1" dirty="0">
              <a:latin typeface="微軟正黑體" panose="020B0604030504040204" pitchFamily="34" charset="-120"/>
              <a:ea typeface="微軟正黑體" panose="020B0604030504040204" pitchFamily="34" charset="-120"/>
            </a:endParaRPr>
          </a:p>
        </p:txBody>
      </p:sp>
      <p:sp>
        <p:nvSpPr>
          <p:cNvPr id="7" name="矩形 6"/>
          <p:cNvSpPr/>
          <p:nvPr/>
        </p:nvSpPr>
        <p:spPr>
          <a:xfrm>
            <a:off x="929232" y="664475"/>
            <a:ext cx="8263801" cy="461665"/>
          </a:xfrm>
          <a:prstGeom prst="rect">
            <a:avLst/>
          </a:prstGeom>
        </p:spPr>
        <p:txBody>
          <a:bodyPr wrap="none">
            <a:spAutoFit/>
          </a:bodyPr>
          <a:lstStyle/>
          <a:p>
            <a:r>
              <a:rPr lang="zh-TW" altLang="en-US" sz="2400" b="1" dirty="0">
                <a:latin typeface="微軟正黑體" panose="020B0604030504040204" pitchFamily="34" charset="-120"/>
                <a:ea typeface="微軟正黑體" panose="020B0604030504040204" pitchFamily="34" charset="-120"/>
              </a:rPr>
              <a:t>活動規劃與希望補助金額：</a:t>
            </a:r>
            <a:r>
              <a:rPr lang="zh-TW" altLang="en-US" dirty="0">
                <a:latin typeface="微軟正黑體" panose="020B0604030504040204" pitchFamily="34" charset="-120"/>
                <a:ea typeface="微軟正黑體" panose="020B0604030504040204" pitchFamily="34" charset="-120"/>
              </a:rPr>
              <a:t>學生自行活動規劃、希望補助項目及金額</a:t>
            </a:r>
            <a:endParaRPr lang="en-US" altLang="zh-TW" dirty="0">
              <a:latin typeface="微軟正黑體" panose="020B0604030504040204" pitchFamily="34" charset="-120"/>
              <a:ea typeface="微軟正黑體" panose="020B0604030504040204" pitchFamily="34" charset="-120"/>
            </a:endParaRPr>
          </a:p>
        </p:txBody>
      </p:sp>
      <p:sp>
        <p:nvSpPr>
          <p:cNvPr id="8" name="矩形 7"/>
          <p:cNvSpPr/>
          <p:nvPr/>
        </p:nvSpPr>
        <p:spPr>
          <a:xfrm>
            <a:off x="929232" y="3497924"/>
            <a:ext cx="8103500" cy="578492"/>
          </a:xfrm>
          <a:prstGeom prst="rect">
            <a:avLst/>
          </a:prstGeom>
        </p:spPr>
        <p:txBody>
          <a:bodyPr wrap="none">
            <a:spAutoFit/>
          </a:bodyPr>
          <a:lstStyle/>
          <a:p>
            <a:pPr>
              <a:lnSpc>
                <a:spcPct val="150000"/>
              </a:lnSpc>
            </a:pPr>
            <a:r>
              <a:rPr lang="zh-TW" altLang="en-US" sz="2400" b="1" dirty="0">
                <a:latin typeface="微軟正黑體" panose="020B0604030504040204" pitchFamily="34" charset="-120"/>
                <a:ea typeface="微軟正黑體" panose="020B0604030504040204" pitchFamily="34" charset="-120"/>
              </a:rPr>
              <a:t>期程規劃：</a:t>
            </a:r>
            <a:r>
              <a:rPr lang="zh-TW" altLang="en-US" dirty="0">
                <a:latin typeface="微軟正黑體" panose="020B0604030504040204" pitchFamily="34" charset="-120"/>
                <a:ea typeface="微軟正黑體" panose="020B0604030504040204" pitchFamily="34" charset="-120"/>
              </a:rPr>
              <a:t>自我學習規劃內容</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填執行內的月份即可，未必每月份都需填寫</a:t>
            </a:r>
            <a:r>
              <a:rPr lang="en-US" altLang="zh-TW" dirty="0">
                <a:latin typeface="微軟正黑體" panose="020B0604030504040204" pitchFamily="34" charset="-120"/>
                <a:ea typeface="微軟正黑體" panose="020B0604030504040204" pitchFamily="34" charset="-120"/>
              </a:rPr>
              <a:t>)</a:t>
            </a:r>
          </a:p>
        </p:txBody>
      </p:sp>
      <p:pic>
        <p:nvPicPr>
          <p:cNvPr id="9" name="Picture 2" descr="日本語を勉強する外国人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60" y="4447266"/>
            <a:ext cx="2070162" cy="217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970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039091" y="916479"/>
          <a:ext cx="10557164" cy="5792687"/>
        </p:xfrm>
        <a:graphic>
          <a:graphicData uri="http://schemas.openxmlformats.org/drawingml/2006/table">
            <a:tbl>
              <a:tblPr firstRow="1" firstCol="1" bandRow="1"/>
              <a:tblGrid>
                <a:gridCol w="914400">
                  <a:extLst>
                    <a:ext uri="{9D8B030D-6E8A-4147-A177-3AD203B41FA5}">
                      <a16:colId xmlns:a16="http://schemas.microsoft.com/office/drawing/2014/main" val="57829527"/>
                    </a:ext>
                  </a:extLst>
                </a:gridCol>
                <a:gridCol w="3225338">
                  <a:extLst>
                    <a:ext uri="{9D8B030D-6E8A-4147-A177-3AD203B41FA5}">
                      <a16:colId xmlns:a16="http://schemas.microsoft.com/office/drawing/2014/main" val="1123551442"/>
                    </a:ext>
                  </a:extLst>
                </a:gridCol>
                <a:gridCol w="3190400">
                  <a:extLst>
                    <a:ext uri="{9D8B030D-6E8A-4147-A177-3AD203B41FA5}">
                      <a16:colId xmlns:a16="http://schemas.microsoft.com/office/drawing/2014/main" val="2160737964"/>
                    </a:ext>
                  </a:extLst>
                </a:gridCol>
                <a:gridCol w="3227026">
                  <a:extLst>
                    <a:ext uri="{9D8B030D-6E8A-4147-A177-3AD203B41FA5}">
                      <a16:colId xmlns:a16="http://schemas.microsoft.com/office/drawing/2014/main" val="1630353206"/>
                    </a:ext>
                  </a:extLst>
                </a:gridCol>
              </a:tblGrid>
              <a:tr h="458687">
                <a:tc>
                  <a:txBody>
                    <a:bodyPr/>
                    <a:lstStyle/>
                    <a:p>
                      <a:pPr algn="l">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200" kern="100" dirty="0">
                          <a:effectLst/>
                          <a:latin typeface="Times New Roman" panose="02020603050405020304" pitchFamily="18" charset="0"/>
                          <a:ea typeface="標楷體" panose="03000509000000000000" pitchFamily="65" charset="-120"/>
                          <a:cs typeface="Times New Roman" panose="02020603050405020304" pitchFamily="18" charset="0"/>
                        </a:rPr>
                        <a:t>外語能力</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zh-TW" sz="1200" kern="10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CC99"/>
                    </a:solidFill>
                  </a:tcPr>
                </a:tc>
                <a:tc>
                  <a:txBody>
                    <a:bodyPr/>
                    <a:lstStyle/>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CEFR* B1(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含以上</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或</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400" kern="100" dirty="0">
                          <a:solidFill>
                            <a:srgbClr val="00B050"/>
                          </a:solidFill>
                          <a:effectLst/>
                          <a:latin typeface="Times New Roman" panose="02020603050405020304" pitchFamily="18" charset="0"/>
                          <a:ea typeface="標楷體" panose="03000509000000000000" pitchFamily="65" charset="-120"/>
                          <a:cs typeface="Times New Roman" panose="02020603050405020304" pitchFamily="18" charset="0"/>
                        </a:rPr>
                        <a:t>TOEIC 550</a:t>
                      </a:r>
                      <a:r>
                        <a:rPr lang="zh-TW" sz="1400" kern="100" dirty="0">
                          <a:solidFill>
                            <a:srgbClr val="00B050"/>
                          </a:solidFill>
                          <a:effectLst/>
                          <a:latin typeface="Times New Roman" panose="02020603050405020304" pitchFamily="18" charset="0"/>
                          <a:ea typeface="標楷體" panose="03000509000000000000" pitchFamily="65" charset="-120"/>
                          <a:cs typeface="Times New Roman" panose="02020603050405020304" pitchFamily="18" charset="0"/>
                        </a:rPr>
                        <a:t>分</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含以上</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大一英文</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段班</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400" kern="100" dirty="0">
                          <a:solidFill>
                            <a:srgbClr val="0070C0"/>
                          </a:solidFill>
                          <a:effectLst/>
                          <a:latin typeface="Times New Roman" panose="02020603050405020304" pitchFamily="18" charset="0"/>
                          <a:ea typeface="標楷體" panose="03000509000000000000" pitchFamily="65" charset="-120"/>
                          <a:cs typeface="Times New Roman" panose="02020603050405020304" pitchFamily="18" charset="0"/>
                        </a:rPr>
                        <a:t>CEFR A2</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或</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TOEIC 225~545</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大一英文</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B</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段班</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spcAft>
                          <a:spcPts val="0"/>
                        </a:spcAft>
                      </a:pPr>
                      <a:r>
                        <a:rPr lang="en-US" sz="14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CEFR A1</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或</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TOEIC 120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)~220 /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大一英文</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C</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段班</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812397707"/>
                  </a:ext>
                </a:extLst>
              </a:tr>
              <a:tr h="1836162">
                <a:tc>
                  <a:txBody>
                    <a:bodyPr/>
                    <a:lstStyle/>
                    <a:p>
                      <a:pPr algn="l">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語言課程</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spcAft>
                          <a:spcPts val="0"/>
                        </a:spcAft>
                      </a:pPr>
                      <a:r>
                        <a:rPr lang="en-US" sz="1400" kern="100" dirty="0">
                          <a:solidFill>
                            <a:srgbClr val="00B050"/>
                          </a:solidFill>
                          <a:effectLst/>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a:t>
                      </a:r>
                      <a:r>
                        <a:rPr lang="en-US" sz="1400" kern="100" dirty="0">
                          <a:solidFill>
                            <a:srgbClr val="00B0F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系所開設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EMI/ESP</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課程</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dirty="0">
                          <a:solidFill>
                            <a:srgbClr val="00B050"/>
                          </a:solidFill>
                          <a:effectLst/>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a:t>
                      </a:r>
                      <a:r>
                        <a:rPr lang="en-US" sz="1400" kern="100" dirty="0">
                          <a:solidFill>
                            <a:srgbClr val="00B0F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海外研習英語培訓班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暑期英語密集班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(IEP)—3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韓語進階班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零基礎韓語班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零基礎泰語班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零基礎越語班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零基礎日語班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spcAft>
                          <a:spcPts val="0"/>
                        </a:spcAft>
                      </a:pPr>
                      <a:r>
                        <a:rPr lang="en-US" sz="1400" u="sng" kern="100" dirty="0">
                          <a:solidFill>
                            <a:srgbClr val="0070C0"/>
                          </a:solidFill>
                          <a:effectLst/>
                          <a:latin typeface="標楷體" panose="03000509000000000000" pitchFamily="65" charset="-120"/>
                          <a:ea typeface="標楷體" panose="03000509000000000000" pitchFamily="65" charset="-120"/>
                          <a:cs typeface="Times New Roman" panose="02020603050405020304" pitchFamily="18" charset="0"/>
                          <a:sym typeface="Wingdings 2" panose="05020102010507070707" pitchFamily="18" charset="2"/>
                        </a:rPr>
                        <a:t></a:t>
                      </a:r>
                      <a:r>
                        <a:rPr lang="en-US" sz="1400" kern="100" dirty="0">
                          <a:effectLst/>
                          <a:latin typeface="Calibri" panose="020F0502020204030204" pitchFamily="34" charset="0"/>
                          <a:ea typeface="新細明體" panose="02020500000000000000" pitchFamily="18"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暑期英語密集班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(IEP)—3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u="sng" kern="100" dirty="0">
                          <a:solidFill>
                            <a:srgbClr val="0070C0"/>
                          </a:solidFill>
                          <a:effectLst/>
                          <a:latin typeface="標楷體" panose="03000509000000000000" pitchFamily="65" charset="-120"/>
                          <a:ea typeface="標楷體" panose="03000509000000000000" pitchFamily="65" charset="-120"/>
                          <a:cs typeface="Times New Roman" panose="02020603050405020304" pitchFamily="18" charset="0"/>
                          <a:sym typeface="Wingdings 2" panose="05020102010507070707" pitchFamily="18" charset="2"/>
                        </a:rPr>
                        <a:t></a:t>
                      </a:r>
                      <a:r>
                        <a:rPr lang="en-US" sz="1400" kern="100" dirty="0">
                          <a:effectLst/>
                          <a:latin typeface="Calibri" panose="020F0502020204030204" pitchFamily="34" charset="0"/>
                          <a:ea typeface="新細明體" panose="02020500000000000000" pitchFamily="18"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海外研習英語培訓班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u="sng" kern="100" dirty="0">
                          <a:solidFill>
                            <a:srgbClr val="0070C0"/>
                          </a:solidFill>
                          <a:effectLst/>
                          <a:latin typeface="標楷體" panose="03000509000000000000" pitchFamily="65" charset="-120"/>
                          <a:ea typeface="標楷體" panose="03000509000000000000" pitchFamily="65" charset="-120"/>
                          <a:cs typeface="Times New Roman" panose="02020603050405020304" pitchFamily="18" charset="0"/>
                          <a:sym typeface="Wingdings 2" panose="05020102010507070707" pitchFamily="18" charset="2"/>
                        </a:rPr>
                        <a:t></a:t>
                      </a:r>
                      <a:r>
                        <a:rPr lang="en-US" sz="1400" kern="100" dirty="0">
                          <a:effectLst/>
                          <a:latin typeface="Calibri" panose="020F0502020204030204" pitchFamily="34" charset="0"/>
                          <a:ea typeface="新細明體" panose="02020500000000000000" pitchFamily="18"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系所開設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EMI/ESP</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課程</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韓語進階班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零基礎韓語班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u="sng" kern="100" dirty="0">
                          <a:solidFill>
                            <a:srgbClr val="0070C0"/>
                          </a:solidFill>
                          <a:effectLst/>
                          <a:latin typeface="標楷體" panose="03000509000000000000" pitchFamily="65" charset="-120"/>
                          <a:ea typeface="標楷體" panose="03000509000000000000" pitchFamily="65" charset="-120"/>
                          <a:cs typeface="Times New Roman" panose="02020603050405020304" pitchFamily="18" charset="0"/>
                          <a:sym typeface="Wingdings 2" panose="05020102010507070707" pitchFamily="18" charset="2"/>
                        </a:rPr>
                        <a:t></a:t>
                      </a:r>
                      <a:r>
                        <a:rPr lang="en-US" sz="1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零基礎泰語班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零基礎越語班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零基礎日語班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補救教學專班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補救教學專班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暑期英語密集班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(IEP)—3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海外研習英語培訓班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a:t>
                      </a:r>
                      <a:r>
                        <a:rPr lang="en-US" sz="1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零基礎韓語班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零基礎泰語班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零基礎越語班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零基礎日語班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韓語進階班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66919686"/>
                  </a:ext>
                </a:extLst>
              </a:tr>
              <a:tr h="816072">
                <a:tc>
                  <a:txBody>
                    <a:bodyPr/>
                    <a:lstStyle/>
                    <a:p>
                      <a:pPr algn="l">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語言證照衝刺班</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TOEIC</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多益衝刺班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CSEPT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英檢衝刺班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IELTS</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雅思衝刺</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英文寫作班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JLPT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日檢衝刺班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TOEIC</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多益衝刺班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CSEPT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英檢衝刺班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IELTS</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雅思衝刺</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英文寫作班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JLPT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日檢衝刺班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CSEPT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英檢衝刺班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TOEIC</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多益衝刺班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IELTS</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雅思衝刺</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英文寫作班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JLPT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日檢衝刺班</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51396387"/>
                  </a:ext>
                </a:extLst>
              </a:tr>
              <a:tr h="2448216">
                <a:tc>
                  <a:txBody>
                    <a:bodyPr/>
                    <a:lstStyle/>
                    <a:p>
                      <a:pPr algn="l">
                        <a:spcAft>
                          <a:spcPts val="0"/>
                        </a:spcAft>
                      </a:pP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語言</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文化學習活動</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競賽</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證照</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lvl="0" indent="-342900" algn="l">
                        <a:spcAft>
                          <a:spcPts val="0"/>
                        </a:spcAft>
                        <a:buFont typeface="標楷體" panose="03000509000000000000" pitchFamily="65" charset="-120"/>
                        <a:buChar char="□"/>
                      </a:pP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Writing Station</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寫作諮詢處</a:t>
                      </a:r>
                      <a:r>
                        <a:rPr lang="zh-TW" sz="14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kern="100">
                          <a:effectLst/>
                          <a:latin typeface="Calibri" panose="020F0502020204030204" pitchFamily="34" charset="0"/>
                          <a:ea typeface="Times New Roman" panose="02020603050405020304" pitchFamily="18" charset="0"/>
                          <a:cs typeface="Times New Roman" panose="02020603050405020304" pitchFamily="18" charset="0"/>
                        </a:rPr>
                        <a:t>(</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一對一寫作指導</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Language Café</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語言交誼廳</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與外籍</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TA</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口語練習</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語言交換</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 + </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文化展示</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參加</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MyET</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口說競賽</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a:solidFill>
                            <a:srgbClr val="00B050"/>
                          </a:solidFill>
                          <a:effectLst/>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a:t>
                      </a:r>
                      <a:r>
                        <a:rPr lang="en-US" sz="1400" kern="100">
                          <a:solidFill>
                            <a:srgbClr val="00B0F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參加英文簡報比賽</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獲聘擔任教學助理</a:t>
                      </a:r>
                      <a:r>
                        <a:rPr lang="zh-TW" sz="1400" kern="10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kern="100">
                          <a:effectLst/>
                          <a:latin typeface="Calibri" panose="020F0502020204030204" pitchFamily="34" charset="0"/>
                          <a:ea typeface="Times New Roman" panose="02020603050405020304" pitchFamily="18" charset="0"/>
                          <a:cs typeface="Times New Roman" panose="02020603050405020304" pitchFamily="18" charset="0"/>
                        </a:rPr>
                        <a:t>(</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課程</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英語交誼廳</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學習加油站</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TA)—2</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參加語中各國文化體驗營</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a:solidFill>
                            <a:srgbClr val="00B050"/>
                          </a:solidFill>
                          <a:effectLst/>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a:t>
                      </a:r>
                      <a:r>
                        <a:rPr lang="en-US" sz="1400" kern="100">
                          <a:solidFill>
                            <a:srgbClr val="00B0F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最近一學年內所獲之外語證照</a:t>
                      </a: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語言交換</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文化展示</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參加語中各國文化體驗營</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Language Café</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語言交誼廳</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與外籍</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TA</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口語練習</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Writing Station</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寫作諮詢處</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一對一寫作指導</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Learning Station</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學習加油站</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一對一英文輔導</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最近一學年內所獲之外語證照</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參加</a:t>
                      </a:r>
                      <a:r>
                        <a:rPr lang="en-US" sz="1400" kern="100" dirty="0" err="1">
                          <a:effectLst/>
                          <a:latin typeface="Times New Roman" panose="02020603050405020304" pitchFamily="18" charset="0"/>
                          <a:ea typeface="標楷體" panose="03000509000000000000" pitchFamily="65" charset="-120"/>
                          <a:cs typeface="Times New Roman" panose="02020603050405020304" pitchFamily="18" charset="0"/>
                        </a:rPr>
                        <a:t>MyET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口說競賽</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參加簡報比賽</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spcAft>
                          <a:spcPts val="0"/>
                        </a:spcAft>
                      </a:pPr>
                      <a:r>
                        <a:rPr lang="en-US" sz="1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a:t>
                      </a:r>
                      <a:r>
                        <a:rPr lang="en-US" sz="1400" kern="100" dirty="0">
                          <a:solidFill>
                            <a:srgbClr val="0070C0"/>
                          </a:solidFill>
                          <a:effectLst/>
                          <a:latin typeface="Calibri" panose="020F0502020204030204" pitchFamily="34" charset="0"/>
                          <a:ea typeface="新細明體" panose="02020500000000000000" pitchFamily="18" charset="-120"/>
                          <a:cs typeface="Times New Roman" panose="02020603050405020304" pitchFamily="18" charset="0"/>
                        </a:rPr>
                        <a:t> </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Learning Station</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學習加油站</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一對一英文輔導</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a:t>
                      </a:r>
                      <a:r>
                        <a:rPr lang="en-US" sz="1400" kern="100" dirty="0">
                          <a:solidFill>
                            <a:srgbClr val="00B05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參加語中各國文化體驗營</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sym typeface="Wingdings 2" panose="05020102010507070707" pitchFamily="18" charset="2"/>
                        </a:rPr>
                        <a:t></a:t>
                      </a:r>
                      <a:r>
                        <a:rPr lang="en-US" sz="1400" kern="100" dirty="0">
                          <a:solidFill>
                            <a:srgbClr val="00B050"/>
                          </a:solidFill>
                          <a:effectLst/>
                          <a:latin typeface="Calibri" panose="020F0502020204030204" pitchFamily="34" charset="0"/>
                          <a:ea typeface="新細明體" panose="02020500000000000000" pitchFamily="18"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語言交換</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文化展示</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Language Café</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語言交誼廳</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與外籍</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TA</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口語練習</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Writing Station</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寫作諮詢處</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一對一寫作指導</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最近一學年內所獲之外語證照</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參加</a:t>
                      </a:r>
                      <a:r>
                        <a:rPr lang="en-US" sz="1400" kern="100" dirty="0" err="1">
                          <a:effectLst/>
                          <a:latin typeface="Times New Roman" panose="02020603050405020304" pitchFamily="18" charset="0"/>
                          <a:ea typeface="標楷體" panose="03000509000000000000" pitchFamily="65" charset="-120"/>
                          <a:cs typeface="Times New Roman" panose="02020603050405020304" pitchFamily="18" charset="0"/>
                        </a:rPr>
                        <a:t>MyET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口說競賽</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l">
                        <a:spcAft>
                          <a:spcPts val="0"/>
                        </a:spcAft>
                        <a:buFont typeface="標楷體" panose="03000509000000000000" pitchFamily="65" charset="-120"/>
                        <a:buChar char="□"/>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參加簡報比賽</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7394" marR="37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43681360"/>
                  </a:ext>
                </a:extLst>
              </a:tr>
            </a:tbl>
          </a:graphicData>
        </a:graphic>
      </p:graphicFrame>
      <p:sp>
        <p:nvSpPr>
          <p:cNvPr id="5" name="文字方塊 4"/>
          <p:cNvSpPr txBox="1"/>
          <p:nvPr/>
        </p:nvSpPr>
        <p:spPr>
          <a:xfrm>
            <a:off x="4563687" y="274320"/>
            <a:ext cx="27348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rPr>
              <a:t>外語課程參考表</a:t>
            </a:r>
          </a:p>
        </p:txBody>
      </p:sp>
    </p:spTree>
    <p:extLst>
      <p:ext uri="{BB962C8B-B14F-4D97-AF65-F5344CB8AC3E}">
        <p14:creationId xmlns:p14="http://schemas.microsoft.com/office/powerpoint/2010/main" val="2146690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598516" y="1537855"/>
          <a:ext cx="11188930" cy="3832167"/>
        </p:xfrm>
        <a:graphic>
          <a:graphicData uri="http://schemas.openxmlformats.org/drawingml/2006/table">
            <a:tbl>
              <a:tblPr firstRow="1" firstCol="1" bandRow="1"/>
              <a:tblGrid>
                <a:gridCol w="1033061">
                  <a:extLst>
                    <a:ext uri="{9D8B030D-6E8A-4147-A177-3AD203B41FA5}">
                      <a16:colId xmlns:a16="http://schemas.microsoft.com/office/drawing/2014/main" val="371064561"/>
                    </a:ext>
                  </a:extLst>
                </a:gridCol>
                <a:gridCol w="10155869">
                  <a:extLst>
                    <a:ext uri="{9D8B030D-6E8A-4147-A177-3AD203B41FA5}">
                      <a16:colId xmlns:a16="http://schemas.microsoft.com/office/drawing/2014/main" val="4049682350"/>
                    </a:ext>
                  </a:extLst>
                </a:gridCol>
              </a:tblGrid>
              <a:tr h="3832167">
                <a:tc>
                  <a:txBody>
                    <a:bodyPr/>
                    <a:lstStyle/>
                    <a:p>
                      <a:pPr algn="ct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線上自學平台</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軟體</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4558" marR="54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922020" indent="-922020" algn="l">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Easy test: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kern="100" dirty="0">
                          <a:effectLst/>
                          <a:latin typeface="Calibri" panose="020F0502020204030204" pitchFamily="34" charset="0"/>
                          <a:ea typeface="Times New Roman" panose="02020603050405020304" pitchFamily="18" charset="0"/>
                          <a:cs typeface="Times New Roman" panose="02020603050405020304" pitchFamily="18" charset="0"/>
                        </a:rPr>
                        <a:t>TOEIC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模擬測驗</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回</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TOEIC Bridge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模擬測驗</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回</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全民英檢模擬測驗</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922020" indent="-922020" algn="l">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多益訓練課程</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YouTube</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頻道</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有聲英文學習電子報</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免費英語單字能力檢測</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365</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開口說英語</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743585" indent="-720725" algn="l">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113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學年新增</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Easy test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功能</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TOEIC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多益模擬測驗</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回</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含口說及寫作</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IELTS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雅思</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回</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含口說及寫作</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743585" indent="-720725" algn="l">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JLPT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日本語模擬測驗題庫</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(N2</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一回、</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N3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二回、</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N4</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二回、</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N5</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一回</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526415" indent="-503555" algn="l">
                        <a:spcAft>
                          <a:spcPts val="0"/>
                        </a:spcAft>
                      </a:pPr>
                      <a:r>
                        <a:rPr lang="en-US" sz="1400" kern="100" dirty="0" err="1">
                          <a:effectLst/>
                          <a:latin typeface="Times New Roman" panose="02020603050405020304" pitchFamily="18" charset="0"/>
                          <a:ea typeface="標楷體" panose="03000509000000000000" pitchFamily="65" charset="-120"/>
                          <a:cs typeface="Times New Roman" panose="02020603050405020304" pitchFamily="18" charset="0"/>
                        </a:rPr>
                        <a:t>MyET</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空中英語教室</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2009/2014/2015</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多益</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600/800/990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美語走天下</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1A/1B/2A/2B3A/3B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觀光英語一</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&amp;</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二</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聲韻英語</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讀者劇場</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實用大學英</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1A/1B/2A/2B/3A/3B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SPT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聽力口說測驗</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英語系國家大學通用字彙</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托福口說萬用模板</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上班族英語</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全美語兒童課堂用語</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兒童美語教室基礎會話</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幼保實務英語</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幼兒溝通</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幼保實務英語</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意外預防教學</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幼保實務英語</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課室用語</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幼保實務英語—角落時間</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英語能力分級檢定測驗</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Clarity English: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Practical Writing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Road to IELTS</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PVQC(</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檢測專業詞彙實力</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專業級及專家級</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觀光旅運</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專業級及專家級</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餐飲、數位多媒體設計、商業與管理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專業級</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醫護</a:t>
                      </a:r>
                      <a:r>
                        <a:rPr lang="zh-TW" sz="1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專業級</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教育</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PELC(</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英文聽力測評系統</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職場與生活應用英文</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專業級</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 Easy test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en-US" sz="1400" kern="100" dirty="0" err="1">
                          <a:effectLst/>
                          <a:latin typeface="Times New Roman" panose="02020603050405020304" pitchFamily="18" charset="0"/>
                          <a:ea typeface="標楷體" panose="03000509000000000000" pitchFamily="65" charset="-120"/>
                          <a:cs typeface="Times New Roman" panose="02020603050405020304" pitchFamily="18" charset="0"/>
                        </a:rPr>
                        <a:t>MyET</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是以學生自己的學校帳密進入考試及練習。</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Clarity English</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線上版必須向語中索取帳密使用。</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PVQC</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PELC</a:t>
                      </a:r>
                      <a:r>
                        <a:rPr lang="zh-TW" sz="1400" i="1" kern="100" dirty="0">
                          <a:effectLst/>
                          <a:latin typeface="Times New Roman" panose="02020603050405020304" pitchFamily="18" charset="0"/>
                          <a:ea typeface="標楷體" panose="03000509000000000000" pitchFamily="65" charset="-120"/>
                          <a:cs typeface="Times New Roman" panose="02020603050405020304" pitchFamily="18" charset="0"/>
                        </a:rPr>
                        <a:t>考試</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必須至</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L208</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教室使用，以語中指定之帳密進入，但學校以外可自行登入做</a:t>
                      </a:r>
                      <a:r>
                        <a:rPr lang="zh-TW" sz="1400" i="1" kern="100" dirty="0">
                          <a:effectLst/>
                          <a:latin typeface="Times New Roman" panose="02020603050405020304" pitchFamily="18" charset="0"/>
                          <a:ea typeface="標楷體" panose="03000509000000000000" pitchFamily="65" charset="-120"/>
                          <a:cs typeface="Times New Roman" panose="02020603050405020304" pitchFamily="18" charset="0"/>
                        </a:rPr>
                        <a:t>練習</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4558" marR="54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6873166"/>
                  </a:ext>
                </a:extLst>
              </a:tr>
            </a:tbl>
          </a:graphicData>
        </a:graphic>
      </p:graphicFrame>
      <p:sp>
        <p:nvSpPr>
          <p:cNvPr id="6" name="矩形 5"/>
          <p:cNvSpPr/>
          <p:nvPr/>
        </p:nvSpPr>
        <p:spPr>
          <a:xfrm>
            <a:off x="598516" y="5435595"/>
            <a:ext cx="785552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*CEFR (The Common European Framework of Reference for Languages)</a:t>
            </a:r>
            <a:r>
              <a:rPr kumimoji="0" lang="zh-TW" altLang="zh-TW" sz="14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為國際認可的語言程度指標。</a:t>
            </a:r>
            <a:endParaRPr kumimoji="0" lang="zh-TW" altLang="zh-TW" sz="1400" b="0" i="0" u="none" strike="noStrike" kern="100" cap="none" spc="0" normalizeH="0" baseline="0" noProof="0" dirty="0">
              <a:ln>
                <a:noFill/>
              </a:ln>
              <a:solidFill>
                <a:srgbClr val="000000"/>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p:txBody>
      </p:sp>
      <p:sp>
        <p:nvSpPr>
          <p:cNvPr id="7" name="文字方塊 6"/>
          <p:cNvSpPr txBox="1"/>
          <p:nvPr/>
        </p:nvSpPr>
        <p:spPr>
          <a:xfrm>
            <a:off x="4239490" y="795173"/>
            <a:ext cx="33001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線上自學平台</a:t>
            </a:r>
            <a:r>
              <a:rPr kumimoji="0" lang="en-US" altLang="zh-TW" sz="28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8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軟體</a:t>
            </a:r>
          </a:p>
        </p:txBody>
      </p:sp>
    </p:spTree>
    <p:extLst>
      <p:ext uri="{BB962C8B-B14F-4D97-AF65-F5344CB8AC3E}">
        <p14:creationId xmlns:p14="http://schemas.microsoft.com/office/powerpoint/2010/main" val="3694171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31136" y="2834640"/>
            <a:ext cx="7729728" cy="1188720"/>
          </a:xfrm>
        </p:spPr>
        <p:txBody>
          <a:bodyPr>
            <a:normAutofit/>
          </a:bodyPr>
          <a:lstStyle/>
          <a:p>
            <a:r>
              <a:rPr lang="zh-TW" altLang="en-US" sz="6000" dirty="0"/>
              <a:t>共通職能</a:t>
            </a:r>
          </a:p>
        </p:txBody>
      </p:sp>
      <p:sp>
        <p:nvSpPr>
          <p:cNvPr id="3" name="矩形 2"/>
          <p:cNvSpPr/>
          <p:nvPr/>
        </p:nvSpPr>
        <p:spPr>
          <a:xfrm>
            <a:off x="4184098" y="4100545"/>
            <a:ext cx="3823804" cy="369332"/>
          </a:xfrm>
          <a:prstGeom prst="rect">
            <a:avLst/>
          </a:prstGeom>
        </p:spPr>
        <p:txBody>
          <a:bodyPr wrap="none">
            <a:spAutoFit/>
          </a:bodyPr>
          <a:lstStyle/>
          <a:p>
            <a:r>
              <a:rPr lang="en-US" altLang="zh-TW" u="sng" dirty="0">
                <a:solidFill>
                  <a:srgbClr val="00B0F0"/>
                </a:solidFill>
              </a:rPr>
              <a:t>https://www.surveycake.com/s/A64zO</a:t>
            </a:r>
          </a:p>
        </p:txBody>
      </p:sp>
    </p:spTree>
    <p:extLst>
      <p:ext uri="{BB962C8B-B14F-4D97-AF65-F5344CB8AC3E}">
        <p14:creationId xmlns:p14="http://schemas.microsoft.com/office/powerpoint/2010/main" val="1898680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46C16ED1-D627-4D48-8739-F89667F01B1A}"/>
              </a:ext>
            </a:extLst>
          </p:cNvPr>
          <p:cNvGraphicFramePr>
            <a:graphicFrameLocks noGrp="1"/>
          </p:cNvGraphicFramePr>
          <p:nvPr>
            <p:extLst>
              <p:ext uri="{D42A27DB-BD31-4B8C-83A1-F6EECF244321}">
                <p14:modId xmlns:p14="http://schemas.microsoft.com/office/powerpoint/2010/main" val="2753584086"/>
              </p:ext>
            </p:extLst>
          </p:nvPr>
        </p:nvGraphicFramePr>
        <p:xfrm>
          <a:off x="1513114" y="740230"/>
          <a:ext cx="8828314" cy="4287261"/>
        </p:xfrm>
        <a:graphic>
          <a:graphicData uri="http://schemas.openxmlformats.org/drawingml/2006/table">
            <a:tbl>
              <a:tblPr firstRow="1" bandRow="1"/>
              <a:tblGrid>
                <a:gridCol w="1209504">
                  <a:extLst>
                    <a:ext uri="{9D8B030D-6E8A-4147-A177-3AD203B41FA5}">
                      <a16:colId xmlns:a16="http://schemas.microsoft.com/office/drawing/2014/main" val="1188052046"/>
                    </a:ext>
                  </a:extLst>
                </a:gridCol>
                <a:gridCol w="4486678">
                  <a:extLst>
                    <a:ext uri="{9D8B030D-6E8A-4147-A177-3AD203B41FA5}">
                      <a16:colId xmlns:a16="http://schemas.microsoft.com/office/drawing/2014/main" val="3997755979"/>
                    </a:ext>
                  </a:extLst>
                </a:gridCol>
                <a:gridCol w="3132132">
                  <a:extLst>
                    <a:ext uri="{9D8B030D-6E8A-4147-A177-3AD203B41FA5}">
                      <a16:colId xmlns:a16="http://schemas.microsoft.com/office/drawing/2014/main" val="1675218817"/>
                    </a:ext>
                  </a:extLst>
                </a:gridCol>
              </a:tblGrid>
              <a:tr h="491221">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2400" dirty="0">
                          <a:solidFill>
                            <a:srgbClr val="FFFF00"/>
                          </a:solidFill>
                          <a:latin typeface="微軟正黑體" panose="020B0604030504040204" pitchFamily="34" charset="-120"/>
                          <a:ea typeface="微軟正黑體" panose="020B0604030504040204" pitchFamily="34" charset="-120"/>
                        </a:rPr>
                        <a:t>助學金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p>
                      <a:endParaRPr lang="zh-TW" altLang="en-US"/>
                    </a:p>
                  </a:txBody>
                  <a:tcPr/>
                </a:tc>
                <a:extLst>
                  <a:ext uri="{0D108BD9-81ED-4DB2-BD59-A6C34878D82A}">
                    <a16:rowId xmlns:a16="http://schemas.microsoft.com/office/drawing/2014/main" val="3520327010"/>
                  </a:ext>
                </a:extLst>
              </a:tr>
              <a:tr h="186663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執行方向</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sz="1800" dirty="0">
                          <a:effectLst/>
                          <a:latin typeface="微軟正黑體" panose="020B0604030504040204" pitchFamily="34" charset="-120"/>
                        </a:rPr>
                        <a:t>學生針對</a:t>
                      </a:r>
                      <a:r>
                        <a:rPr lang="en-US" altLang="zh-TW" sz="1800" dirty="0">
                          <a:effectLst/>
                          <a:latin typeface="微軟正黑體" panose="020B0604030504040204" pitchFamily="34" charset="-120"/>
                        </a:rPr>
                        <a:t>UCAN</a:t>
                      </a:r>
                      <a:r>
                        <a:rPr lang="zh-TW" altLang="en-US" sz="1800" dirty="0">
                          <a:effectLst/>
                          <a:latin typeface="微軟正黑體" panose="020B0604030504040204" pitchFamily="34" charset="-120"/>
                        </a:rPr>
                        <a:t>共通職能</a:t>
                      </a:r>
                      <a:r>
                        <a:rPr lang="en-US" altLang="zh-TW" sz="1800" dirty="0">
                          <a:effectLst/>
                          <a:latin typeface="微軟正黑體" panose="020B0604030504040204" pitchFamily="34" charset="-120"/>
                        </a:rPr>
                        <a:t>(</a:t>
                      </a:r>
                      <a:r>
                        <a:rPr lang="zh-TW" altLang="en-US" sz="1800" dirty="0">
                          <a:effectLst/>
                          <a:latin typeface="微軟正黑體" panose="020B0604030504040204" pitchFamily="34" charset="-120"/>
                        </a:rPr>
                        <a:t>核心就業力，含溝通表達、持續學習、人際互動、團隊合作、問題解決、創新、工作責任及紀律、資訊科技應用等素養</a:t>
                      </a:r>
                      <a:r>
                        <a:rPr lang="en-US" altLang="zh-TW" sz="1800" dirty="0">
                          <a:effectLst/>
                          <a:latin typeface="微軟正黑體" panose="020B0604030504040204" pitchFamily="34" charset="-120"/>
                        </a:rPr>
                        <a:t>)</a:t>
                      </a:r>
                      <a:r>
                        <a:rPr lang="zh-TW" altLang="en-US" sz="1800" dirty="0">
                          <a:effectLst/>
                          <a:latin typeface="微軟正黑體" panose="020B0604030504040204" pitchFamily="34" charset="-120"/>
                        </a:rPr>
                        <a:t>需求規劃，</a:t>
                      </a:r>
                      <a:r>
                        <a:rPr lang="zh-TW" altLang="zh-TW" sz="1800" dirty="0">
                          <a:solidFill>
                            <a:srgbClr val="000000"/>
                          </a:solidFill>
                          <a:effectLst/>
                          <a:cs typeface="Times New Roman" panose="02020603050405020304" pitchFamily="18" charset="0"/>
                        </a:rPr>
                        <a:t>申請此計畫之學生皆需參與服務機構之志工培訓或課指組所辦理相關課程並規劃至少</a:t>
                      </a:r>
                      <a:r>
                        <a:rPr lang="en-US" altLang="zh-TW" sz="1800" dirty="0">
                          <a:solidFill>
                            <a:srgbClr val="000000"/>
                          </a:solidFill>
                          <a:effectLst/>
                          <a:cs typeface="Times New Roman" panose="02020603050405020304" pitchFamily="18" charset="0"/>
                        </a:rPr>
                        <a:t>20</a:t>
                      </a:r>
                      <a:r>
                        <a:rPr lang="zh-TW" altLang="zh-TW" sz="1800" dirty="0">
                          <a:solidFill>
                            <a:srgbClr val="000000"/>
                          </a:solidFill>
                          <a:effectLst/>
                          <a:cs typeface="Times New Roman" panose="02020603050405020304" pitchFamily="18" charset="0"/>
                        </a:rPr>
                        <a:t>小時有關共通職能的學習計畫</a:t>
                      </a:r>
                      <a:r>
                        <a:rPr lang="zh-TW" altLang="en-US" sz="1800" dirty="0">
                          <a:solidFill>
                            <a:srgbClr val="000000"/>
                          </a:solidFill>
                          <a:effectLst/>
                          <a:cs typeface="Times New Roman" panose="02020603050405020304" pitchFamily="18" charset="0"/>
                        </a:rPr>
                        <a:t>，</a:t>
                      </a:r>
                      <a:r>
                        <a:rPr lang="zh-TW" altLang="en-US" sz="1800" dirty="0">
                          <a:effectLst/>
                          <a:latin typeface="微軟正黑體" panose="020B0604030504040204" pitchFamily="34" charset="-120"/>
                        </a:rPr>
                        <a:t>透過社團參與、志工服務、擔任幹部或其他方式提升學習成效以增進就業競爭力</a:t>
                      </a:r>
                      <a:r>
                        <a:rPr lang="en-US" altLang="zh-TW" sz="1800" dirty="0">
                          <a:effectLst/>
                          <a:latin typeface="微軟正黑體" panose="020B0604030504040204" pitchFamily="34" charset="-120"/>
                        </a:rPr>
                        <a:t>(</a:t>
                      </a:r>
                      <a:r>
                        <a:rPr lang="zh-TW" altLang="en-US" sz="1800" dirty="0">
                          <a:effectLst/>
                          <a:latin typeface="微軟正黑體" panose="020B0604030504040204" pitchFamily="34" charset="-120"/>
                        </a:rPr>
                        <a:t>含領導素養</a:t>
                      </a:r>
                      <a:r>
                        <a:rPr lang="en-US" altLang="zh-TW" sz="1800" dirty="0">
                          <a:effectLst/>
                          <a:latin typeface="微軟正黑體" panose="020B0604030504040204" pitchFamily="34" charset="-120"/>
                        </a:rPr>
                        <a:t>)</a:t>
                      </a:r>
                      <a:endParaRPr lang="zh-TW" altLang="en-US"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40000"/>
                      </a:srgbClr>
                    </a:solidFill>
                  </a:tcPr>
                </a:tc>
                <a:tc hMerge="1">
                  <a:txBody>
                    <a:bodyPr/>
                    <a:lstStyle/>
                    <a:p>
                      <a:endParaRPr lang="zh-TW" altLang="en-US"/>
                    </a:p>
                  </a:txBody>
                  <a:tcPr/>
                </a:tc>
                <a:extLst>
                  <a:ext uri="{0D108BD9-81ED-4DB2-BD59-A6C34878D82A}">
                    <a16:rowId xmlns:a16="http://schemas.microsoft.com/office/drawing/2014/main" val="190605845"/>
                  </a:ext>
                </a:extLst>
              </a:tr>
              <a:tr h="66448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補助經費</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學生自行規劃</a:t>
                      </a:r>
                      <a:r>
                        <a:rPr lang="zh-TW" altLang="en-US" dirty="0">
                          <a:solidFill>
                            <a:srgbClr val="FF0000"/>
                          </a:solidFill>
                          <a:latin typeface="微軟正黑體" panose="020B0604030504040204" pitchFamily="34" charset="-120"/>
                          <a:ea typeface="微軟正黑體" panose="020B0604030504040204" pitchFamily="34" charset="-120"/>
                        </a:rPr>
                        <a:t>所需助學津貼</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，至多</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8,000</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元</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20000"/>
                      </a:srgbClr>
                    </a:solidFill>
                  </a:tcPr>
                </a:tc>
                <a:tc hMerge="1">
                  <a:txBody>
                    <a:bodyPr/>
                    <a:lstStyle/>
                    <a:p>
                      <a:endParaRPr lang="zh-TW" altLang="en-US"/>
                    </a:p>
                  </a:txBody>
                  <a:tcPr/>
                </a:tc>
                <a:extLst>
                  <a:ext uri="{0D108BD9-81ED-4DB2-BD59-A6C34878D82A}">
                    <a16:rowId xmlns:a16="http://schemas.microsoft.com/office/drawing/2014/main" val="1680063207"/>
                  </a:ext>
                </a:extLst>
              </a:tr>
              <a:tr h="12339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助學金</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核發方式</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solidFill>
                            <a:srgbClr val="FF0000"/>
                          </a:solidFill>
                          <a:latin typeface="微軟正黑體" panose="020B0604030504040204" pitchFamily="34" charset="-120"/>
                          <a:ea typeface="微軟正黑體" panose="020B0604030504040204" pitchFamily="34" charset="-120"/>
                        </a:rPr>
                        <a:t>分</a:t>
                      </a:r>
                      <a:r>
                        <a:rPr lang="en-US" altLang="zh-TW" b="1" dirty="0">
                          <a:solidFill>
                            <a:srgbClr val="FF0000"/>
                          </a:solidFill>
                          <a:latin typeface="微軟正黑體" panose="020B0604030504040204" pitchFamily="34" charset="-120"/>
                          <a:ea typeface="微軟正黑體" panose="020B0604030504040204" pitchFamily="34" charset="-120"/>
                        </a:rPr>
                        <a:t>3</a:t>
                      </a:r>
                      <a:r>
                        <a:rPr lang="zh-TW" altLang="en-US" b="1" dirty="0">
                          <a:solidFill>
                            <a:srgbClr val="FF0000"/>
                          </a:solidFill>
                          <a:latin typeface="微軟正黑體" panose="020B0604030504040204" pitchFamily="34" charset="-120"/>
                          <a:ea typeface="微軟正黑體" panose="020B0604030504040204" pitchFamily="34" charset="-120"/>
                        </a:rPr>
                        <a:t>階段核發</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 第一階段：審核通過後</a:t>
                      </a:r>
                      <a:r>
                        <a:rPr lang="zh-TW" altLang="en-US" sz="1800" kern="1200" dirty="0">
                          <a:solidFill>
                            <a:schemeClr val="tx1"/>
                          </a:solidFill>
                          <a:latin typeface="微軟正黑體" panose="020B0604030504040204" pitchFamily="34" charset="-120"/>
                          <a:ea typeface="微軟正黑體" panose="020B0604030504040204" pitchFamily="34" charset="-120"/>
                          <a:cs typeface="+mn-cs"/>
                        </a:rPr>
                        <a:t>核發</a:t>
                      </a:r>
                      <a:endParaRPr lang="en-US" altLang="zh-TW" sz="1800"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 第二階段：</a:t>
                      </a:r>
                      <a:r>
                        <a:rPr lang="zh-TW" altLang="en-US" dirty="0">
                          <a:solidFill>
                            <a:schemeClr val="tx1"/>
                          </a:solidFill>
                          <a:latin typeface="微軟正黑體" panose="020B0604030504040204" pitchFamily="34" charset="-120"/>
                          <a:ea typeface="微軟正黑體" panose="020B0604030504040204" pitchFamily="34" charset="-120"/>
                        </a:rPr>
                        <a:t>繳交</a:t>
                      </a:r>
                      <a:r>
                        <a:rPr lang="zh-TW" altLang="en-US" dirty="0">
                          <a:solidFill>
                            <a:srgbClr val="FF0000"/>
                          </a:solidFill>
                          <a:latin typeface="微軟正黑體" panose="020B0604030504040204" pitchFamily="34" charset="-120"/>
                          <a:ea typeface="微軟正黑體" panose="020B0604030504040204" pitchFamily="34" charset="-120"/>
                        </a:rPr>
                        <a:t>期中報告書</a:t>
                      </a:r>
                      <a:r>
                        <a:rPr lang="zh-TW" altLang="en-US" dirty="0">
                          <a:solidFill>
                            <a:schemeClr val="tx1"/>
                          </a:solidFill>
                          <a:latin typeface="微軟正黑體" panose="020B0604030504040204" pitchFamily="34" charset="-120"/>
                          <a:ea typeface="微軟正黑體" panose="020B0604030504040204" pitchFamily="34" charset="-120"/>
                        </a:rPr>
                        <a:t>核發</a:t>
                      </a:r>
                      <a:endParaRPr lang="en-US" altLang="zh-TW" dirty="0">
                        <a:solidFill>
                          <a:schemeClr val="tx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bg1"/>
                          </a:solidFill>
                          <a:latin typeface="微軟正黑體" panose="020B0604030504040204" pitchFamily="34" charset="-120"/>
                          <a:ea typeface="微軟正黑體" panose="020B0604030504040204" pitchFamily="34" charset="-120"/>
                        </a:rPr>
                        <a:t> </a:t>
                      </a:r>
                      <a:r>
                        <a:rPr lang="zh-TW" altLang="en-US" dirty="0">
                          <a:solidFill>
                            <a:schemeClr val="tx1"/>
                          </a:solidFill>
                          <a:latin typeface="微軟正黑體" panose="020B0604030504040204" pitchFamily="34" charset="-120"/>
                          <a:ea typeface="微軟正黑體" panose="020B0604030504040204" pitchFamily="34" charset="-120"/>
                        </a:rPr>
                        <a:t>第三階段：繳交</a:t>
                      </a:r>
                      <a:r>
                        <a:rPr lang="zh-TW" altLang="en-US" dirty="0">
                          <a:solidFill>
                            <a:srgbClr val="FF0000"/>
                          </a:solidFill>
                          <a:latin typeface="微軟正黑體" panose="020B0604030504040204" pitchFamily="34" charset="-120"/>
                          <a:ea typeface="微軟正黑體" panose="020B0604030504040204" pitchFamily="34" charset="-120"/>
                        </a:rPr>
                        <a:t>期末報告書</a:t>
                      </a:r>
                      <a:r>
                        <a:rPr lang="zh-TW" altLang="en-US" dirty="0">
                          <a:solidFill>
                            <a:schemeClr val="tx1"/>
                          </a:solidFill>
                          <a:latin typeface="微軟正黑體" panose="020B0604030504040204" pitchFamily="34" charset="-120"/>
                          <a:ea typeface="微軟正黑體" panose="020B0604030504040204" pitchFamily="34" charset="-120"/>
                        </a:rPr>
                        <a:t>核發</a:t>
                      </a:r>
                      <a:endParaRPr lang="en-US" altLang="zh-TW" b="1"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提早完成、</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提早繳交、</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提早核發助學金</a:t>
                      </a:r>
                      <a:endParaRPr lang="en-US" altLang="zh-TW" b="1" dirty="0">
                        <a:solidFill>
                          <a:srgbClr val="0000FF"/>
                        </a:solidFill>
                        <a:latin typeface="微軟正黑體" panose="020B0604030504040204" pitchFamily="34" charset="-120"/>
                        <a:ea typeface="微軟正黑體" panose="020B0604030504040204" pitchFamily="34" charset="-12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extLst>
                  <a:ext uri="{0D108BD9-81ED-4DB2-BD59-A6C34878D82A}">
                    <a16:rowId xmlns:a16="http://schemas.microsoft.com/office/drawing/2014/main" val="3461371759"/>
                  </a:ext>
                </a:extLst>
              </a:tr>
            </a:tbl>
          </a:graphicData>
        </a:graphic>
      </p:graphicFrame>
      <p:graphicFrame>
        <p:nvGraphicFramePr>
          <p:cNvPr id="6" name="表格 5">
            <a:extLst>
              <a:ext uri="{FF2B5EF4-FFF2-40B4-BE49-F238E27FC236}">
                <a16:creationId xmlns:a16="http://schemas.microsoft.com/office/drawing/2014/main" id="{88A478D7-7DE7-471B-8E24-8D850CAF055A}"/>
              </a:ext>
            </a:extLst>
          </p:cNvPr>
          <p:cNvGraphicFramePr>
            <a:graphicFrameLocks noGrp="1"/>
          </p:cNvGraphicFramePr>
          <p:nvPr>
            <p:extLst>
              <p:ext uri="{D42A27DB-BD31-4B8C-83A1-F6EECF244321}">
                <p14:modId xmlns:p14="http://schemas.microsoft.com/office/powerpoint/2010/main" val="4089332857"/>
              </p:ext>
            </p:extLst>
          </p:nvPr>
        </p:nvGraphicFramePr>
        <p:xfrm>
          <a:off x="1513114" y="5027491"/>
          <a:ext cx="8828314" cy="1637290"/>
        </p:xfrm>
        <a:graphic>
          <a:graphicData uri="http://schemas.openxmlformats.org/drawingml/2006/table">
            <a:tbl>
              <a:tblPr firstRow="1" bandRow="1"/>
              <a:tblGrid>
                <a:gridCol w="1513310">
                  <a:extLst>
                    <a:ext uri="{9D8B030D-6E8A-4147-A177-3AD203B41FA5}">
                      <a16:colId xmlns:a16="http://schemas.microsoft.com/office/drawing/2014/main" val="2714324985"/>
                    </a:ext>
                  </a:extLst>
                </a:gridCol>
                <a:gridCol w="7315004">
                  <a:extLst>
                    <a:ext uri="{9D8B030D-6E8A-4147-A177-3AD203B41FA5}">
                      <a16:colId xmlns:a16="http://schemas.microsoft.com/office/drawing/2014/main" val="2323263296"/>
                    </a:ext>
                  </a:extLst>
                </a:gridCol>
              </a:tblGrid>
              <a:tr h="501748">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zh-TW" altLang="en-US" sz="2400" b="1" kern="1200" dirty="0">
                          <a:solidFill>
                            <a:srgbClr val="FFFF00"/>
                          </a:solidFill>
                          <a:latin typeface="微軟正黑體" panose="020B0604030504040204" pitchFamily="34" charset="-120"/>
                          <a:ea typeface="微軟正黑體" panose="020B0604030504040204" pitchFamily="34" charset="-120"/>
                          <a:cs typeface="+mn-cs"/>
                        </a:rPr>
                        <a:t>獎勵金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lumMod val="50000"/>
                      </a:srgbClr>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lumMod val="50000"/>
                      </a:srgbClr>
                    </a:solidFill>
                  </a:tcPr>
                </a:tc>
                <a:extLst>
                  <a:ext uri="{0D108BD9-81ED-4DB2-BD59-A6C34878D82A}">
                    <a16:rowId xmlns:a16="http://schemas.microsoft.com/office/drawing/2014/main" val="2296856558"/>
                  </a:ext>
                </a:extLst>
              </a:tr>
              <a:tr h="113554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89013">
                        <a:tabLst/>
                      </a:pPr>
                      <a:r>
                        <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rPr>
                        <a:t>成績表現</a:t>
                      </a:r>
                    </a:p>
                    <a:p>
                      <a:pPr marL="0" indent="0" algn="ctr" defTabSz="989013">
                        <a:tabLst/>
                      </a:pPr>
                      <a:r>
                        <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rPr>
                        <a:t>優異者</a:t>
                      </a:r>
                    </a:p>
                    <a:p>
                      <a:pPr marL="0" indent="0" algn="ctr" defTabSz="989013">
                        <a:tabLst/>
                      </a:pPr>
                      <a:r>
                        <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rPr>
                        <a:t>給予獎勵</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6B72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sz="1800" dirty="0">
                          <a:latin typeface="微軟正黑體" panose="020B0604030504040204" pitchFamily="34" charset="-120"/>
                          <a:ea typeface="微軟正黑體" panose="020B0604030504040204" pitchFamily="34" charset="-120"/>
                        </a:rPr>
                        <a:t>成績表現優異者或達到預期目標者，另核發獎勵金。</a:t>
                      </a:r>
                      <a:endParaRPr lang="en-US" altLang="zh-TW" sz="1800"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6B727">
                        <a:tint val="40000"/>
                      </a:srgbClr>
                    </a:solidFill>
                  </a:tcPr>
                </a:tc>
                <a:extLst>
                  <a:ext uri="{0D108BD9-81ED-4DB2-BD59-A6C34878D82A}">
                    <a16:rowId xmlns:a16="http://schemas.microsoft.com/office/drawing/2014/main" val="4080887122"/>
                  </a:ext>
                </a:extLst>
              </a:tr>
            </a:tbl>
          </a:graphicData>
        </a:graphic>
      </p:graphicFrame>
      <p:sp>
        <p:nvSpPr>
          <p:cNvPr id="8" name="標題 1"/>
          <p:cNvSpPr txBox="1">
            <a:spLocks/>
          </p:cNvSpPr>
          <p:nvPr/>
        </p:nvSpPr>
        <p:spPr>
          <a:xfrm>
            <a:off x="481065" y="0"/>
            <a:ext cx="2492017" cy="8700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zh-TW" altLang="en-US" sz="4400" dirty="0">
                <a:effectLst/>
                <a:latin typeface="微軟正黑體" panose="020B0604030504040204" pitchFamily="34" charset="-120"/>
                <a:ea typeface="微軟正黑體" panose="020B0604030504040204" pitchFamily="34" charset="-120"/>
              </a:rPr>
              <a:t>共通職能</a:t>
            </a:r>
          </a:p>
        </p:txBody>
      </p:sp>
    </p:spTree>
    <p:extLst>
      <p:ext uri="{BB962C8B-B14F-4D97-AF65-F5344CB8AC3E}">
        <p14:creationId xmlns:p14="http://schemas.microsoft.com/office/powerpoint/2010/main" val="1117469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630078159"/>
              </p:ext>
            </p:extLst>
          </p:nvPr>
        </p:nvGraphicFramePr>
        <p:xfrm>
          <a:off x="1538463" y="1928069"/>
          <a:ext cx="8885697" cy="1107440"/>
        </p:xfrm>
        <a:graphic>
          <a:graphicData uri="http://schemas.openxmlformats.org/drawingml/2006/table">
            <a:tbl>
              <a:tblPr firstRow="1" bandRow="1">
                <a:tableStyleId>{22838BEF-8BB2-4498-84A7-C5851F593DF1}</a:tableStyleId>
              </a:tblPr>
              <a:tblGrid>
                <a:gridCol w="2834032">
                  <a:extLst>
                    <a:ext uri="{9D8B030D-6E8A-4147-A177-3AD203B41FA5}">
                      <a16:colId xmlns:a16="http://schemas.microsoft.com/office/drawing/2014/main" val="3936517263"/>
                    </a:ext>
                  </a:extLst>
                </a:gridCol>
                <a:gridCol w="3182801">
                  <a:extLst>
                    <a:ext uri="{9D8B030D-6E8A-4147-A177-3AD203B41FA5}">
                      <a16:colId xmlns:a16="http://schemas.microsoft.com/office/drawing/2014/main" val="4160961442"/>
                    </a:ext>
                  </a:extLst>
                </a:gridCol>
                <a:gridCol w="2868864">
                  <a:extLst>
                    <a:ext uri="{9D8B030D-6E8A-4147-A177-3AD203B41FA5}">
                      <a16:colId xmlns:a16="http://schemas.microsoft.com/office/drawing/2014/main" val="2924573538"/>
                    </a:ext>
                  </a:extLst>
                </a:gridCol>
              </a:tblGrid>
              <a:tr h="172875">
                <a:tc>
                  <a:txBody>
                    <a:bodyPr/>
                    <a:lstStyle/>
                    <a:p>
                      <a:pPr algn="ctr"/>
                      <a:r>
                        <a:rPr lang="zh-TW" altLang="en-US" dirty="0">
                          <a:latin typeface="微軟正黑體" panose="020B0604030504040204" pitchFamily="34" charset="-120"/>
                          <a:ea typeface="微軟正黑體" panose="020B0604030504040204" pitchFamily="34" charset="-120"/>
                        </a:rPr>
                        <a:t>活動規劃</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希望補助金項目</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金額</a:t>
                      </a:r>
                    </a:p>
                  </a:txBody>
                  <a:tcPr anchor="ctr"/>
                </a:tc>
                <a:extLst>
                  <a:ext uri="{0D108BD9-81ED-4DB2-BD59-A6C34878D82A}">
                    <a16:rowId xmlns:a16="http://schemas.microsoft.com/office/drawing/2014/main" val="108111782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生活補助費</a:t>
                      </a:r>
                    </a:p>
                  </a:txBody>
                  <a:tcPr anchor="ctr"/>
                </a:tc>
                <a:tc>
                  <a:txBody>
                    <a:bodyPr/>
                    <a:lstStyle/>
                    <a:p>
                      <a:pPr algn="l"/>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個月</a:t>
                      </a:r>
                    </a:p>
                  </a:txBody>
                  <a:tcPr anchor="ctr"/>
                </a:tc>
                <a:tc>
                  <a:txBody>
                    <a:bodyPr/>
                    <a:lstStyle/>
                    <a:p>
                      <a:r>
                        <a:rPr lang="en-US" altLang="zh-TW" sz="1800" dirty="0">
                          <a:latin typeface="微軟正黑體" panose="020B0604030504040204" pitchFamily="34" charset="-120"/>
                          <a:ea typeface="微軟正黑體" panose="020B0604030504040204" pitchFamily="34" charset="-120"/>
                        </a:rPr>
                        <a:t>8,000</a:t>
                      </a:r>
                      <a:endParaRPr lang="zh-TW" altLang="en-US" sz="18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697864261"/>
                  </a:ext>
                </a:extLst>
              </a:tr>
              <a:tr h="370840">
                <a:tc gridSpan="2">
                  <a:txBody>
                    <a:bodyPr/>
                    <a:lstStyle/>
                    <a:p>
                      <a:pPr algn="l"/>
                      <a:r>
                        <a:rPr lang="zh-TW" altLang="en-US" dirty="0">
                          <a:latin typeface="微軟正黑體" panose="020B0604030504040204" pitchFamily="34" charset="-120"/>
                          <a:ea typeface="微軟正黑體" panose="020B0604030504040204" pitchFamily="34" charset="-120"/>
                        </a:rPr>
                        <a:t>總計</a:t>
                      </a:r>
                    </a:p>
                  </a:txBody>
                  <a:tcPr anchor="ctr"/>
                </a:tc>
                <a:tc hMerge="1">
                  <a:txBody>
                    <a:bodyPr/>
                    <a:lstStyle/>
                    <a:p>
                      <a:pPr algn="l"/>
                      <a:endParaRPr lang="zh-TW" altLang="en-US" dirty="0">
                        <a:latin typeface="+mn-ea"/>
                        <a:ea typeface="+mn-ea"/>
                      </a:endParaRPr>
                    </a:p>
                  </a:txBody>
                  <a:tcPr anchor="ctr"/>
                </a:tc>
                <a:tc>
                  <a:txBody>
                    <a:bodyPr/>
                    <a:lstStyle/>
                    <a:p>
                      <a:pPr algn="l"/>
                      <a:r>
                        <a:rPr lang="en-US" altLang="zh-TW" sz="1800" dirty="0">
                          <a:latin typeface="微軟正黑體" panose="020B0604030504040204" pitchFamily="34" charset="-120"/>
                          <a:ea typeface="微軟正黑體" panose="020B0604030504040204" pitchFamily="34" charset="-120"/>
                        </a:rPr>
                        <a:t>8,000</a:t>
                      </a:r>
                    </a:p>
                  </a:txBody>
                  <a:tcPr anchor="ctr"/>
                </a:tc>
                <a:extLst>
                  <a:ext uri="{0D108BD9-81ED-4DB2-BD59-A6C34878D82A}">
                    <a16:rowId xmlns:a16="http://schemas.microsoft.com/office/drawing/2014/main" val="3327903958"/>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208894070"/>
              </p:ext>
            </p:extLst>
          </p:nvPr>
        </p:nvGraphicFramePr>
        <p:xfrm>
          <a:off x="1538463" y="4002246"/>
          <a:ext cx="8396088" cy="2011680"/>
        </p:xfrm>
        <a:graphic>
          <a:graphicData uri="http://schemas.openxmlformats.org/drawingml/2006/table">
            <a:tbl>
              <a:tblPr firstRow="1" bandRow="1">
                <a:tableStyleId>{22838BEF-8BB2-4498-84A7-C5851F593DF1}</a:tableStyleId>
              </a:tblPr>
              <a:tblGrid>
                <a:gridCol w="1582160">
                  <a:extLst>
                    <a:ext uri="{9D8B030D-6E8A-4147-A177-3AD203B41FA5}">
                      <a16:colId xmlns:a16="http://schemas.microsoft.com/office/drawing/2014/main" val="3936517263"/>
                    </a:ext>
                  </a:extLst>
                </a:gridCol>
                <a:gridCol w="6813928">
                  <a:extLst>
                    <a:ext uri="{9D8B030D-6E8A-4147-A177-3AD203B41FA5}">
                      <a16:colId xmlns:a16="http://schemas.microsoft.com/office/drawing/2014/main" val="4160961442"/>
                    </a:ext>
                  </a:extLst>
                </a:gridCol>
              </a:tblGrid>
              <a:tr h="317624">
                <a:tc>
                  <a:txBody>
                    <a:bodyPr/>
                    <a:lstStyle/>
                    <a:p>
                      <a:pPr algn="ctr"/>
                      <a:r>
                        <a:rPr lang="zh-TW" altLang="en-US" sz="1800" dirty="0">
                          <a:latin typeface="微軟正黑體" panose="020B0604030504040204" pitchFamily="34" charset="-120"/>
                          <a:ea typeface="微軟正黑體" panose="020B0604030504040204" pitchFamily="34" charset="-120"/>
                        </a:rPr>
                        <a:t>月份</a:t>
                      </a:r>
                    </a:p>
                  </a:txBody>
                  <a:tcPr anchor="ctr"/>
                </a:tc>
                <a:tc>
                  <a:txBody>
                    <a:bodyPr/>
                    <a:lstStyle/>
                    <a:p>
                      <a:pPr algn="ctr"/>
                      <a:r>
                        <a:rPr lang="zh-TW" altLang="en-US" sz="1800" dirty="0">
                          <a:latin typeface="微軟正黑體" panose="020B0604030504040204" pitchFamily="34" charset="-120"/>
                          <a:ea typeface="微軟正黑體" panose="020B0604030504040204" pitchFamily="34" charset="-120"/>
                        </a:rPr>
                        <a:t>期程規劃</a:t>
                      </a:r>
                    </a:p>
                  </a:txBody>
                  <a:tcPr anchor="ctr"/>
                </a:tc>
                <a:extLst>
                  <a:ext uri="{0D108BD9-81ED-4DB2-BD59-A6C34878D82A}">
                    <a16:rowId xmlns:a16="http://schemas.microsoft.com/office/drawing/2014/main" val="1081117821"/>
                  </a:ext>
                </a:extLst>
              </a:tr>
              <a:tr h="411812">
                <a:tc>
                  <a:txBody>
                    <a:bodyPr/>
                    <a:lstStyle/>
                    <a:p>
                      <a:pPr algn="ctr"/>
                      <a:r>
                        <a:rPr lang="en-US" altLang="zh-TW" dirty="0">
                          <a:latin typeface="微軟正黑體" panose="020B0604030504040204" pitchFamily="34" charset="-120"/>
                          <a:ea typeface="微軟正黑體" panose="020B0604030504040204" pitchFamily="34" charset="-120"/>
                          <a:sym typeface="Segoe UI Emoji" panose="020B0502040204020203" pitchFamily="34" charset="0"/>
                        </a:rPr>
                        <a:t>○</a:t>
                      </a: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微軟正黑體" panose="020B0604030504040204" pitchFamily="34" charset="-120"/>
                          <a:ea typeface="微軟正黑體" panose="020B0604030504040204" pitchFamily="34" charset="-120"/>
                        </a:rPr>
                        <a:t>9/15-9/20</a:t>
                      </a:r>
                      <a:r>
                        <a:rPr lang="zh-TW" altLang="en-US" sz="1800" dirty="0">
                          <a:latin typeface="微軟正黑體" panose="020B0604030504040204" pitchFamily="34" charset="-120"/>
                          <a:ea typeface="微軟正黑體" panose="020B0604030504040204" pitchFamily="34" charset="-120"/>
                        </a:rPr>
                        <a:t>進度：擔任班級幹部，協助轉達相關訊息給班上同學</a:t>
                      </a:r>
                      <a:endParaRPr lang="en-US" altLang="zh-TW" sz="1800" dirty="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微軟正黑體" panose="020B0604030504040204" pitchFamily="34" charset="-120"/>
                          <a:ea typeface="微軟正黑體" panose="020B0604030504040204" pitchFamily="34" charset="-120"/>
                        </a:rPr>
                        <a:t>9/20-9/25</a:t>
                      </a:r>
                      <a:r>
                        <a:rPr lang="zh-TW" altLang="en-US" sz="1800" dirty="0">
                          <a:latin typeface="微軟正黑體" panose="020B0604030504040204" pitchFamily="34" charset="-120"/>
                          <a:ea typeface="微軟正黑體" panose="020B0604030504040204" pitchFamily="34" charset="-120"/>
                        </a:rPr>
                        <a:t>：協助導師開班會並記錄</a:t>
                      </a:r>
                    </a:p>
                  </a:txBody>
                  <a:tcPr anchor="ctr"/>
                </a:tc>
                <a:extLst>
                  <a:ext uri="{0D108BD9-81ED-4DB2-BD59-A6C34878D82A}">
                    <a16:rowId xmlns:a16="http://schemas.microsoft.com/office/drawing/2014/main" val="133769502"/>
                  </a:ext>
                </a:extLst>
              </a:tr>
              <a:tr h="309272">
                <a:tc>
                  <a:txBody>
                    <a:bodyPr/>
                    <a:lstStyle/>
                    <a:p>
                      <a:pPr algn="ctr"/>
                      <a:r>
                        <a:rPr lang="en-US" altLang="zh-TW" dirty="0">
                          <a:latin typeface="微軟正黑體" panose="020B0604030504040204" pitchFamily="34" charset="-120"/>
                          <a:ea typeface="微軟正黑體" panose="020B0604030504040204" pitchFamily="34" charset="-120"/>
                          <a:sym typeface="Segoe UI Emoji" panose="020B0502040204020203" pitchFamily="34" charset="0"/>
                        </a:rPr>
                        <a:t>○</a:t>
                      </a: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anose="020B0604030504040204" pitchFamily="34" charset="-120"/>
                          <a:ea typeface="微軟正黑體" panose="020B0604030504040204" pitchFamily="34" charset="-120"/>
                        </a:rPr>
                        <a:t>10/5</a:t>
                      </a:r>
                      <a:r>
                        <a:rPr lang="zh-TW" altLang="en-US" dirty="0">
                          <a:latin typeface="微軟正黑體" panose="020B0604030504040204" pitchFamily="34" charset="-120"/>
                          <a:ea typeface="微軟正黑體" panose="020B0604030504040204" pitchFamily="34" charset="-120"/>
                        </a:rPr>
                        <a:t>參與圖書館志工服務</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次</a:t>
                      </a:r>
                      <a:endParaRPr lang="en-US" altLang="zh-TW" dirty="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完成期中報告</a:t>
                      </a:r>
                      <a:endParaRPr lang="en-US" altLang="zh-TW"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94215500"/>
                  </a:ext>
                </a:extLst>
              </a:tr>
              <a:tr h="309272">
                <a:tc>
                  <a:txBody>
                    <a:bodyPr/>
                    <a:lstStyle/>
                    <a:p>
                      <a:pPr algn="ctr"/>
                      <a:r>
                        <a:rPr lang="en-US" altLang="zh-TW" dirty="0">
                          <a:latin typeface="微軟正黑體" panose="020B0604030504040204" pitchFamily="34" charset="-120"/>
                          <a:ea typeface="微軟正黑體" panose="020B0604030504040204" pitchFamily="34" charset="-120"/>
                          <a:sym typeface="Segoe UI Emoji" panose="020B0502040204020203" pitchFamily="34" charset="0"/>
                        </a:rPr>
                        <a:t>○</a:t>
                      </a: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完成期末報告</a:t>
                      </a:r>
                    </a:p>
                  </a:txBody>
                  <a:tcPr anchor="ctr"/>
                </a:tc>
                <a:extLst>
                  <a:ext uri="{0D108BD9-81ED-4DB2-BD59-A6C34878D82A}">
                    <a16:rowId xmlns:a16="http://schemas.microsoft.com/office/drawing/2014/main" val="578452563"/>
                  </a:ext>
                </a:extLst>
              </a:tr>
            </a:tbl>
          </a:graphicData>
        </a:graphic>
      </p:graphicFrame>
      <p:sp>
        <p:nvSpPr>
          <p:cNvPr id="6" name="矩形 5"/>
          <p:cNvSpPr/>
          <p:nvPr/>
        </p:nvSpPr>
        <p:spPr>
          <a:xfrm>
            <a:off x="929232" y="851374"/>
            <a:ext cx="8032968" cy="461665"/>
          </a:xfrm>
          <a:prstGeom prst="rect">
            <a:avLst/>
          </a:prstGeom>
        </p:spPr>
        <p:txBody>
          <a:bodyPr wrap="none">
            <a:spAutoFit/>
          </a:bodyPr>
          <a:lstStyle/>
          <a:p>
            <a:pPr lvl="0" algn="just">
              <a:buSzPts val="1200"/>
            </a:pPr>
            <a:r>
              <a:rPr lang="zh-TW" altLang="en-US" sz="2400" b="1" dirty="0">
                <a:latin typeface="微軟正黑體" panose="020B0604030504040204" pitchFamily="34" charset="-120"/>
                <a:ea typeface="微軟正黑體" panose="020B0604030504040204" pitchFamily="34" charset="-120"/>
              </a:rPr>
              <a:t>目標：</a:t>
            </a:r>
            <a:r>
              <a:rPr lang="zh-TW" altLang="en-US" dirty="0">
                <a:latin typeface="微軟正黑體" panose="020B0604030504040204" pitchFamily="34" charset="-120"/>
                <a:ea typeface="微軟正黑體" panose="020B0604030504040204" pitchFamily="34" charset="-120"/>
              </a:rPr>
              <a:t>學生自行設立目標，例：</a:t>
            </a:r>
            <a:r>
              <a:rPr lang="zh-TW" altLang="zh-TW" dirty="0">
                <a:latin typeface="微軟正黑體" panose="020B0604030504040204" pitchFamily="34" charset="-120"/>
                <a:ea typeface="微軟正黑體" panose="020B0604030504040204" pitchFamily="34" charset="-120"/>
              </a:rPr>
              <a:t>達成</a:t>
            </a:r>
            <a:r>
              <a:rPr lang="en-US" altLang="zh-TW" dirty="0">
                <a:latin typeface="微軟正黑體" panose="020B0604030504040204" pitchFamily="34" charset="-120"/>
                <a:ea typeface="微軟正黑體" panose="020B0604030504040204" pitchFamily="34" charset="-120"/>
                <a:sym typeface="Segoe UI Emoji" panose="020B0502040204020203" pitchFamily="34" charset="0"/>
              </a:rPr>
              <a:t>○</a:t>
            </a:r>
            <a:r>
              <a:rPr lang="zh-TW" altLang="zh-TW" dirty="0">
                <a:latin typeface="微軟正黑體" panose="020B0604030504040204" pitchFamily="34" charset="-120"/>
                <a:ea typeface="微軟正黑體" panose="020B0604030504040204" pitchFamily="34" charset="-120"/>
              </a:rPr>
              <a:t>次志工服務或擔任社團</a:t>
            </a:r>
            <a:r>
              <a:rPr lang="zh-TW" altLang="en-US" dirty="0">
                <a:latin typeface="微軟正黑體" panose="020B0604030504040204" pitchFamily="34" charset="-120"/>
                <a:ea typeface="微軟正黑體" panose="020B0604030504040204" pitchFamily="34" charset="-120"/>
              </a:rPr>
              <a:t>、班級</a:t>
            </a:r>
            <a:r>
              <a:rPr lang="zh-TW" altLang="zh-TW" dirty="0">
                <a:latin typeface="微軟正黑體" panose="020B0604030504040204" pitchFamily="34" charset="-120"/>
                <a:ea typeface="微軟正黑體" panose="020B0604030504040204" pitchFamily="34" charset="-120"/>
              </a:rPr>
              <a:t>幹部</a:t>
            </a:r>
            <a:endParaRPr lang="en-US" altLang="zh-TW" dirty="0">
              <a:latin typeface="微軟正黑體" panose="020B0604030504040204" pitchFamily="34" charset="-120"/>
              <a:ea typeface="微軟正黑體" panose="020B0604030504040204" pitchFamily="34" charset="-120"/>
            </a:endParaRPr>
          </a:p>
        </p:txBody>
      </p:sp>
      <p:sp>
        <p:nvSpPr>
          <p:cNvPr id="7" name="矩形 6"/>
          <p:cNvSpPr/>
          <p:nvPr/>
        </p:nvSpPr>
        <p:spPr>
          <a:xfrm>
            <a:off x="929232" y="1382734"/>
            <a:ext cx="8263801" cy="461665"/>
          </a:xfrm>
          <a:prstGeom prst="rect">
            <a:avLst/>
          </a:prstGeom>
        </p:spPr>
        <p:txBody>
          <a:bodyPr wrap="none">
            <a:spAutoFit/>
          </a:bodyPr>
          <a:lstStyle/>
          <a:p>
            <a:r>
              <a:rPr lang="zh-TW" altLang="en-US" sz="2400" b="1" dirty="0">
                <a:latin typeface="微軟正黑體" panose="020B0604030504040204" pitchFamily="34" charset="-120"/>
                <a:ea typeface="微軟正黑體" panose="020B0604030504040204" pitchFamily="34" charset="-120"/>
              </a:rPr>
              <a:t>活動規劃與希望補助金額：</a:t>
            </a:r>
            <a:r>
              <a:rPr lang="zh-TW" altLang="en-US" dirty="0">
                <a:latin typeface="微軟正黑體" panose="020B0604030504040204" pitchFamily="34" charset="-120"/>
                <a:ea typeface="微軟正黑體" panose="020B0604030504040204" pitchFamily="34" charset="-120"/>
              </a:rPr>
              <a:t>學生自行活動規劃、希望補助項目及金額</a:t>
            </a:r>
            <a:endParaRPr lang="en-US" altLang="zh-TW" dirty="0">
              <a:latin typeface="微軟正黑體" panose="020B0604030504040204" pitchFamily="34" charset="-120"/>
              <a:ea typeface="微軟正黑體" panose="020B0604030504040204" pitchFamily="34" charset="-120"/>
            </a:endParaRPr>
          </a:p>
        </p:txBody>
      </p:sp>
      <p:sp>
        <p:nvSpPr>
          <p:cNvPr id="8" name="矩形 7"/>
          <p:cNvSpPr/>
          <p:nvPr/>
        </p:nvSpPr>
        <p:spPr>
          <a:xfrm>
            <a:off x="929232" y="3333765"/>
            <a:ext cx="8103500" cy="461665"/>
          </a:xfrm>
          <a:prstGeom prst="rect">
            <a:avLst/>
          </a:prstGeom>
        </p:spPr>
        <p:txBody>
          <a:bodyPr wrap="none">
            <a:spAutoFit/>
          </a:bodyPr>
          <a:lstStyle/>
          <a:p>
            <a:r>
              <a:rPr lang="zh-TW" altLang="en-US" sz="2400" b="1" dirty="0">
                <a:latin typeface="微軟正黑體" panose="020B0604030504040204" pitchFamily="34" charset="-120"/>
                <a:ea typeface="微軟正黑體" panose="020B0604030504040204" pitchFamily="34" charset="-120"/>
              </a:rPr>
              <a:t>期程規劃：</a:t>
            </a:r>
            <a:r>
              <a:rPr lang="zh-TW" altLang="en-US" dirty="0">
                <a:latin typeface="微軟正黑體" panose="020B0604030504040204" pitchFamily="34" charset="-120"/>
                <a:ea typeface="微軟正黑體" panose="020B0604030504040204" pitchFamily="34" charset="-120"/>
              </a:rPr>
              <a:t>自我學習規劃內容</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填執行內的月份即可，未必每月份都需填寫</a:t>
            </a:r>
            <a:r>
              <a:rPr lang="en-US" altLang="zh-TW"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273198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2766450" y="101208"/>
            <a:ext cx="6659100" cy="720995"/>
          </a:xfrm>
        </p:spPr>
        <p:txBody>
          <a:bodyPr>
            <a:normAutofit fontScale="90000"/>
          </a:bodyPr>
          <a:lstStyle/>
          <a:p>
            <a:pPr algn="ctr"/>
            <a:r>
              <a:rPr lang="zh-TW" altLang="en-US" sz="4400" b="1" dirty="0">
                <a:latin typeface="微軟正黑體" panose="020B0604030504040204" pitchFamily="34" charset="-120"/>
                <a:ea typeface="微軟正黑體" panose="020B0604030504040204" pitchFamily="34" charset="-120"/>
              </a:rPr>
              <a:t>弘愛築夢助學金申請流程</a:t>
            </a:r>
          </a:p>
        </p:txBody>
      </p:sp>
      <p:sp>
        <p:nvSpPr>
          <p:cNvPr id="27" name="圓角矩形 26"/>
          <p:cNvSpPr/>
          <p:nvPr/>
        </p:nvSpPr>
        <p:spPr>
          <a:xfrm>
            <a:off x="965928" y="897190"/>
            <a:ext cx="3012751" cy="6240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符合申請身份的學生</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依公告開放時間提出申請</a:t>
            </a:r>
          </a:p>
        </p:txBody>
      </p:sp>
      <p:sp>
        <p:nvSpPr>
          <p:cNvPr id="28" name="圓角矩形 27"/>
          <p:cNvSpPr/>
          <p:nvPr/>
        </p:nvSpPr>
        <p:spPr>
          <a:xfrm>
            <a:off x="793744" y="2143856"/>
            <a:ext cx="3229493" cy="1103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學生自行上網至</a:t>
            </a:r>
            <a:r>
              <a:rPr lang="en-US" altLang="zh-TW" dirty="0" err="1">
                <a:latin typeface="微軟正黑體" panose="020B0604030504040204" pitchFamily="34" charset="-120"/>
                <a:ea typeface="微軟正黑體" panose="020B0604030504040204" pitchFamily="34" charset="-120"/>
              </a:rPr>
              <a:t>SurveyCake</a:t>
            </a:r>
            <a:r>
              <a:rPr lang="zh-TW" altLang="en-US" dirty="0">
                <a:latin typeface="微軟正黑體" panose="020B0604030504040204" pitchFamily="34" charset="-120"/>
                <a:ea typeface="微軟正黑體" panose="020B0604030504040204" pitchFamily="34" charset="-120"/>
              </a:rPr>
              <a:t>填寫「自主規劃學習單」並提出</a:t>
            </a:r>
            <a:r>
              <a:rPr lang="zh-TW" altLang="en-US" b="1" dirty="0">
                <a:solidFill>
                  <a:srgbClr val="FF0000"/>
                </a:solidFill>
                <a:latin typeface="微軟正黑體" panose="020B0604030504040204" pitchFamily="34" charset="-120"/>
                <a:ea typeface="微軟正黑體" panose="020B0604030504040204" pitchFamily="34" charset="-120"/>
              </a:rPr>
              <a:t>至少兩項</a:t>
            </a:r>
            <a:r>
              <a:rPr lang="zh-TW" altLang="en-US" dirty="0">
                <a:latin typeface="微軟正黑體" panose="020B0604030504040204" pitchFamily="34" charset="-120"/>
                <a:ea typeface="微軟正黑體" panose="020B0604030504040204" pitchFamily="34" charset="-120"/>
              </a:rPr>
              <a:t>規劃</a:t>
            </a:r>
          </a:p>
        </p:txBody>
      </p:sp>
      <p:sp>
        <p:nvSpPr>
          <p:cNvPr id="29" name="圓角矩形 28"/>
          <p:cNvSpPr/>
          <p:nvPr/>
        </p:nvSpPr>
        <p:spPr>
          <a:xfrm>
            <a:off x="715997" y="3885416"/>
            <a:ext cx="3329860" cy="1022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將自主規劃學習單列印下來</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請系輔導老師協助檢核及簽章</a:t>
            </a:r>
            <a:endParaRPr lang="en-US" altLang="zh-TW" dirty="0">
              <a:latin typeface="微軟正黑體" panose="020B0604030504040204" pitchFamily="34" charset="-120"/>
              <a:ea typeface="微軟正黑體" panose="020B0604030504040204" pitchFamily="34" charset="-120"/>
            </a:endParaRPr>
          </a:p>
        </p:txBody>
      </p:sp>
      <p:sp>
        <p:nvSpPr>
          <p:cNvPr id="31" name="圓角矩形 30"/>
          <p:cNvSpPr/>
          <p:nvPr/>
        </p:nvSpPr>
        <p:spPr>
          <a:xfrm>
            <a:off x="715997" y="5575607"/>
            <a:ext cx="3494889" cy="1022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經弘愛築夢助學金審查小組會議</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審查通過後，確認核定金額</a:t>
            </a:r>
            <a:endParaRPr lang="en-US" altLang="zh-TW" dirty="0">
              <a:latin typeface="微軟正黑體" panose="020B0604030504040204" pitchFamily="34" charset="-120"/>
              <a:ea typeface="微軟正黑體" panose="020B0604030504040204" pitchFamily="34" charset="-120"/>
            </a:endParaRPr>
          </a:p>
        </p:txBody>
      </p:sp>
      <p:sp>
        <p:nvSpPr>
          <p:cNvPr id="32" name="圓角矩形 31"/>
          <p:cNvSpPr/>
          <p:nvPr/>
        </p:nvSpPr>
        <p:spPr>
          <a:xfrm>
            <a:off x="4322068" y="3930117"/>
            <a:ext cx="1466585" cy="883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系輔導老師</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輔導完畢</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簽章</a:t>
            </a:r>
          </a:p>
        </p:txBody>
      </p:sp>
      <p:sp>
        <p:nvSpPr>
          <p:cNvPr id="33" name="圓角矩形 32"/>
          <p:cNvSpPr/>
          <p:nvPr/>
        </p:nvSpPr>
        <p:spPr>
          <a:xfrm>
            <a:off x="6057226" y="3906019"/>
            <a:ext cx="1792862" cy="911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各單位承辦人</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檢核資料無誤</a:t>
            </a:r>
            <a:endParaRPr lang="en-US" altLang="zh-TW" dirty="0">
              <a:latin typeface="微軟正黑體" panose="020B0604030504040204" pitchFamily="34" charset="-120"/>
              <a:ea typeface="微軟正黑體" panose="020B0604030504040204" pitchFamily="34" charset="-120"/>
            </a:endParaRPr>
          </a:p>
        </p:txBody>
      </p:sp>
      <p:sp>
        <p:nvSpPr>
          <p:cNvPr id="34" name="圓角矩形 33"/>
          <p:cNvSpPr/>
          <p:nvPr/>
        </p:nvSpPr>
        <p:spPr>
          <a:xfrm>
            <a:off x="8021473" y="3906020"/>
            <a:ext cx="2757018" cy="864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弘愛築夢審查小組</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會議通過確認核定金額</a:t>
            </a:r>
            <a:endParaRPr lang="en-US" altLang="zh-TW" dirty="0">
              <a:latin typeface="微軟正黑體" panose="020B0604030504040204" pitchFamily="34" charset="-120"/>
              <a:ea typeface="微軟正黑體" panose="020B0604030504040204" pitchFamily="34" charset="-120"/>
            </a:endParaRPr>
          </a:p>
        </p:txBody>
      </p:sp>
      <p:sp>
        <p:nvSpPr>
          <p:cNvPr id="37" name="向右箭號 36"/>
          <p:cNvSpPr/>
          <p:nvPr/>
        </p:nvSpPr>
        <p:spPr>
          <a:xfrm rot="5400000">
            <a:off x="2184267" y="1612801"/>
            <a:ext cx="522042" cy="48030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8" name="向右箭號 37"/>
          <p:cNvSpPr/>
          <p:nvPr/>
        </p:nvSpPr>
        <p:spPr>
          <a:xfrm rot="5400000">
            <a:off x="2184267" y="3317609"/>
            <a:ext cx="522042" cy="48030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9" name="向右箭號 38"/>
          <p:cNvSpPr/>
          <p:nvPr/>
        </p:nvSpPr>
        <p:spPr>
          <a:xfrm rot="5400000">
            <a:off x="2147470" y="5003734"/>
            <a:ext cx="522042" cy="48030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0" name="圓角矩形 39"/>
          <p:cNvSpPr/>
          <p:nvPr/>
        </p:nvSpPr>
        <p:spPr>
          <a:xfrm>
            <a:off x="4322068" y="2065846"/>
            <a:ext cx="1169528" cy="341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課業學習</a:t>
            </a:r>
          </a:p>
        </p:txBody>
      </p:sp>
      <p:sp>
        <p:nvSpPr>
          <p:cNvPr id="41" name="圓角矩形 40"/>
          <p:cNvSpPr/>
          <p:nvPr/>
        </p:nvSpPr>
        <p:spPr>
          <a:xfrm>
            <a:off x="4322068" y="2507654"/>
            <a:ext cx="1169528" cy="341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專業證照</a:t>
            </a:r>
          </a:p>
        </p:txBody>
      </p:sp>
      <p:sp>
        <p:nvSpPr>
          <p:cNvPr id="42" name="圓角矩形 41"/>
          <p:cNvSpPr/>
          <p:nvPr/>
        </p:nvSpPr>
        <p:spPr>
          <a:xfrm>
            <a:off x="4322068" y="2943739"/>
            <a:ext cx="1169528" cy="341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就業增能</a:t>
            </a:r>
          </a:p>
        </p:txBody>
      </p:sp>
      <p:sp>
        <p:nvSpPr>
          <p:cNvPr id="43" name="圓角矩形 42"/>
          <p:cNvSpPr/>
          <p:nvPr/>
        </p:nvSpPr>
        <p:spPr>
          <a:xfrm>
            <a:off x="5618243" y="2084888"/>
            <a:ext cx="1169528" cy="341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校外競賽</a:t>
            </a:r>
          </a:p>
        </p:txBody>
      </p:sp>
      <p:sp>
        <p:nvSpPr>
          <p:cNvPr id="44" name="圓角矩形 43"/>
          <p:cNvSpPr/>
          <p:nvPr/>
        </p:nvSpPr>
        <p:spPr>
          <a:xfrm>
            <a:off x="5618243" y="2526696"/>
            <a:ext cx="1169528" cy="341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外語檢定</a:t>
            </a:r>
          </a:p>
        </p:txBody>
      </p:sp>
      <p:sp>
        <p:nvSpPr>
          <p:cNvPr id="45" name="圓角矩形 44"/>
          <p:cNvSpPr/>
          <p:nvPr/>
        </p:nvSpPr>
        <p:spPr>
          <a:xfrm>
            <a:off x="5618243" y="2962781"/>
            <a:ext cx="1169528" cy="341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共通職能</a:t>
            </a:r>
          </a:p>
        </p:txBody>
      </p:sp>
      <p:sp>
        <p:nvSpPr>
          <p:cNvPr id="46" name="圓角矩形 45"/>
          <p:cNvSpPr/>
          <p:nvPr/>
        </p:nvSpPr>
        <p:spPr>
          <a:xfrm>
            <a:off x="6914418" y="2093647"/>
            <a:ext cx="1169528" cy="341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跨域學習</a:t>
            </a:r>
          </a:p>
        </p:txBody>
      </p:sp>
      <p:sp>
        <p:nvSpPr>
          <p:cNvPr id="47" name="圓角矩形 46"/>
          <p:cNvSpPr/>
          <p:nvPr/>
        </p:nvSpPr>
        <p:spPr>
          <a:xfrm>
            <a:off x="6914418" y="2535455"/>
            <a:ext cx="1169528" cy="341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海外研修</a:t>
            </a:r>
          </a:p>
        </p:txBody>
      </p:sp>
      <p:sp>
        <p:nvSpPr>
          <p:cNvPr id="48" name="圓角矩形 47"/>
          <p:cNvSpPr/>
          <p:nvPr/>
        </p:nvSpPr>
        <p:spPr>
          <a:xfrm>
            <a:off x="6914418" y="2971540"/>
            <a:ext cx="1169528" cy="341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其他</a:t>
            </a:r>
          </a:p>
        </p:txBody>
      </p:sp>
      <p:sp>
        <p:nvSpPr>
          <p:cNvPr id="5" name="文字方塊 4"/>
          <p:cNvSpPr txBox="1"/>
          <p:nvPr/>
        </p:nvSpPr>
        <p:spPr>
          <a:xfrm>
            <a:off x="4776655" y="5419533"/>
            <a:ext cx="6196145" cy="1022462"/>
          </a:xfrm>
          <a:prstGeom prst="rect">
            <a:avLst/>
          </a:prstGeom>
          <a:solidFill>
            <a:srgbClr val="FF0000"/>
          </a:solidFill>
        </p:spPr>
        <p:txBody>
          <a:bodyPr wrap="square" rtlCol="0">
            <a:spAutoFit/>
          </a:bodyPr>
          <a:lstStyle/>
          <a:p>
            <a:r>
              <a:rPr lang="zh-TW" altLang="en-US" sz="2000" dirty="0">
                <a:solidFill>
                  <a:srgbClr val="FFFF00"/>
                </a:solidFill>
                <a:latin typeface="Malgun Gothic" panose="020B0503020000020004" pitchFamily="34" charset="-127"/>
                <a:ea typeface="Malgun Gothic" panose="020B0503020000020004" pitchFamily="34" charset="-127"/>
              </a:rPr>
              <a:t>備註</a:t>
            </a:r>
            <a:r>
              <a:rPr lang="zh-TW" altLang="en-US" sz="2000" dirty="0">
                <a:solidFill>
                  <a:srgbClr val="FFFF00"/>
                </a:solidFill>
                <a:latin typeface="新細明體" panose="02020500000000000000" pitchFamily="18" charset="-120"/>
                <a:ea typeface="新細明體" panose="02020500000000000000" pitchFamily="18" charset="-120"/>
              </a:rPr>
              <a:t>：</a:t>
            </a:r>
            <a:r>
              <a:rPr lang="zh-TW" altLang="en-US" sz="2000" dirty="0">
                <a:solidFill>
                  <a:srgbClr val="FFFF00"/>
                </a:solidFill>
                <a:latin typeface="Malgun Gothic" panose="020B0503020000020004" pitchFamily="34" charset="-127"/>
                <a:ea typeface="Malgun Gothic" panose="020B0503020000020004" pitchFamily="34" charset="-127"/>
              </a:rPr>
              <a:t>如參加海外研修或出國參加競賽等所需費用較</a:t>
            </a:r>
            <a:br>
              <a:rPr lang="en-US" altLang="zh-TW" sz="2000" dirty="0">
                <a:solidFill>
                  <a:srgbClr val="FFFF00"/>
                </a:solidFill>
                <a:latin typeface="Malgun Gothic" panose="020B0503020000020004" pitchFamily="34" charset="-127"/>
                <a:ea typeface="Malgun Gothic" panose="020B0503020000020004" pitchFamily="34" charset="-127"/>
              </a:rPr>
            </a:br>
            <a:r>
              <a:rPr lang="zh-TW" altLang="en-US" sz="2000" dirty="0">
                <a:solidFill>
                  <a:srgbClr val="FFFF00"/>
                </a:solidFill>
                <a:latin typeface="Malgun Gothic" panose="020B0503020000020004" pitchFamily="34" charset="-127"/>
                <a:ea typeface="Malgun Gothic" panose="020B0503020000020004" pitchFamily="34" charset="-127"/>
              </a:rPr>
              <a:t>         高者，得視狀況提送審查會議審議，最高以補</a:t>
            </a:r>
            <a:br>
              <a:rPr lang="en-US" altLang="zh-TW" sz="2000" dirty="0">
                <a:solidFill>
                  <a:srgbClr val="FFFF00"/>
                </a:solidFill>
                <a:latin typeface="Malgun Gothic" panose="020B0503020000020004" pitchFamily="34" charset="-127"/>
                <a:ea typeface="Malgun Gothic" panose="020B0503020000020004" pitchFamily="34" charset="-127"/>
              </a:rPr>
            </a:br>
            <a:r>
              <a:rPr lang="zh-TW" altLang="en-US" sz="2000" dirty="0">
                <a:solidFill>
                  <a:srgbClr val="FFFF00"/>
                </a:solidFill>
                <a:latin typeface="Malgun Gothic" panose="020B0503020000020004" pitchFamily="34" charset="-127"/>
                <a:ea typeface="Malgun Gothic" panose="020B0503020000020004" pitchFamily="34" charset="-127"/>
              </a:rPr>
              <a:t>         助</a:t>
            </a:r>
            <a:r>
              <a:rPr lang="en-US" altLang="zh-TW" sz="2000" dirty="0">
                <a:solidFill>
                  <a:srgbClr val="FFFF00"/>
                </a:solidFill>
                <a:latin typeface="Malgun Gothic" panose="020B0503020000020004" pitchFamily="34" charset="-127"/>
                <a:ea typeface="Malgun Gothic" panose="020B0503020000020004" pitchFamily="34" charset="-127"/>
              </a:rPr>
              <a:t>15</a:t>
            </a:r>
            <a:r>
              <a:rPr lang="zh-TW" altLang="en-US" sz="2000" dirty="0">
                <a:solidFill>
                  <a:srgbClr val="FFFF00"/>
                </a:solidFill>
                <a:latin typeface="Malgun Gothic" panose="020B0503020000020004" pitchFamily="34" charset="-127"/>
                <a:ea typeface="Malgun Gothic" panose="020B0503020000020004" pitchFamily="34" charset="-127"/>
              </a:rPr>
              <a:t>萬元</a:t>
            </a:r>
            <a:r>
              <a:rPr lang="en-US" altLang="zh-TW" sz="2000" dirty="0">
                <a:solidFill>
                  <a:srgbClr val="FFFF00"/>
                </a:solidFill>
                <a:latin typeface="Malgun Gothic" panose="020B0503020000020004" pitchFamily="34" charset="-127"/>
                <a:ea typeface="Malgun Gothic" panose="020B0503020000020004" pitchFamily="34" charset="-127"/>
              </a:rPr>
              <a:t>/</a:t>
            </a:r>
            <a:r>
              <a:rPr lang="zh-TW" altLang="en-US" sz="2000" dirty="0">
                <a:solidFill>
                  <a:srgbClr val="FFFF00"/>
                </a:solidFill>
                <a:latin typeface="Malgun Gothic" panose="020B0503020000020004" pitchFamily="34" charset="-127"/>
                <a:ea typeface="Malgun Gothic" panose="020B0503020000020004" pitchFamily="34" charset="-127"/>
              </a:rPr>
              <a:t>年為限 。</a:t>
            </a:r>
            <a:endParaRPr lang="zh-TW" altLang="en-US" sz="2000" dirty="0">
              <a:solidFill>
                <a:srgbClr val="FFFF00"/>
              </a:solidFill>
            </a:endParaRPr>
          </a:p>
        </p:txBody>
      </p:sp>
    </p:spTree>
    <p:extLst>
      <p:ext uri="{BB962C8B-B14F-4D97-AF65-F5344CB8AC3E}">
        <p14:creationId xmlns:p14="http://schemas.microsoft.com/office/powerpoint/2010/main" val="32052308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31136" y="2834640"/>
            <a:ext cx="7729728" cy="1188720"/>
          </a:xfrm>
        </p:spPr>
        <p:txBody>
          <a:bodyPr>
            <a:normAutofit/>
          </a:bodyPr>
          <a:lstStyle/>
          <a:p>
            <a:r>
              <a:rPr lang="zh-TW" altLang="en-US" sz="6000" dirty="0"/>
              <a:t>跨域學習</a:t>
            </a:r>
          </a:p>
        </p:txBody>
      </p:sp>
      <p:sp>
        <p:nvSpPr>
          <p:cNvPr id="3" name="矩形 2"/>
          <p:cNvSpPr/>
          <p:nvPr/>
        </p:nvSpPr>
        <p:spPr>
          <a:xfrm>
            <a:off x="4215357" y="4167047"/>
            <a:ext cx="3761286" cy="369332"/>
          </a:xfrm>
          <a:prstGeom prst="rect">
            <a:avLst/>
          </a:prstGeom>
        </p:spPr>
        <p:txBody>
          <a:bodyPr wrap="none">
            <a:spAutoFit/>
          </a:bodyPr>
          <a:lstStyle/>
          <a:p>
            <a:r>
              <a:rPr lang="en-US" altLang="zh-TW" u="sng" dirty="0">
                <a:solidFill>
                  <a:srgbClr val="00B0F0"/>
                </a:solidFill>
              </a:rPr>
              <a:t>https://www.surveycake.com/s/MAga4</a:t>
            </a:r>
            <a:endParaRPr lang="zh-TW" altLang="en-US" u="sng" dirty="0">
              <a:solidFill>
                <a:srgbClr val="00B0F0"/>
              </a:solidFill>
            </a:endParaRPr>
          </a:p>
        </p:txBody>
      </p:sp>
    </p:spTree>
    <p:extLst>
      <p:ext uri="{BB962C8B-B14F-4D97-AF65-F5344CB8AC3E}">
        <p14:creationId xmlns:p14="http://schemas.microsoft.com/office/powerpoint/2010/main" val="1468615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46C16ED1-D627-4D48-8739-F89667F01B1A}"/>
              </a:ext>
            </a:extLst>
          </p:cNvPr>
          <p:cNvGraphicFramePr>
            <a:graphicFrameLocks noGrp="1"/>
          </p:cNvGraphicFramePr>
          <p:nvPr>
            <p:extLst>
              <p:ext uri="{D42A27DB-BD31-4B8C-83A1-F6EECF244321}">
                <p14:modId xmlns:p14="http://schemas.microsoft.com/office/powerpoint/2010/main" val="681054414"/>
              </p:ext>
            </p:extLst>
          </p:nvPr>
        </p:nvGraphicFramePr>
        <p:xfrm>
          <a:off x="1846891" y="1091182"/>
          <a:ext cx="8231809" cy="3550269"/>
        </p:xfrm>
        <a:graphic>
          <a:graphicData uri="http://schemas.openxmlformats.org/drawingml/2006/table">
            <a:tbl>
              <a:tblPr firstRow="1" bandRow="1"/>
              <a:tblGrid>
                <a:gridCol w="1127782">
                  <a:extLst>
                    <a:ext uri="{9D8B030D-6E8A-4147-A177-3AD203B41FA5}">
                      <a16:colId xmlns:a16="http://schemas.microsoft.com/office/drawing/2014/main" val="1188052046"/>
                    </a:ext>
                  </a:extLst>
                </a:gridCol>
                <a:gridCol w="4183525">
                  <a:extLst>
                    <a:ext uri="{9D8B030D-6E8A-4147-A177-3AD203B41FA5}">
                      <a16:colId xmlns:a16="http://schemas.microsoft.com/office/drawing/2014/main" val="3997755979"/>
                    </a:ext>
                  </a:extLst>
                </a:gridCol>
                <a:gridCol w="2920502">
                  <a:extLst>
                    <a:ext uri="{9D8B030D-6E8A-4147-A177-3AD203B41FA5}">
                      <a16:colId xmlns:a16="http://schemas.microsoft.com/office/drawing/2014/main" val="1675218817"/>
                    </a:ext>
                  </a:extLst>
                </a:gridCol>
              </a:tblGrid>
              <a:tr h="411773">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2400" dirty="0">
                          <a:solidFill>
                            <a:srgbClr val="FFFF00"/>
                          </a:solidFill>
                          <a:latin typeface="微軟正黑體" panose="020B0604030504040204" pitchFamily="34" charset="-120"/>
                          <a:ea typeface="微軟正黑體" panose="020B0604030504040204" pitchFamily="34" charset="-120"/>
                        </a:rPr>
                        <a:t>助學金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p>
                      <a:endParaRPr lang="zh-TW" altLang="en-US"/>
                    </a:p>
                  </a:txBody>
                  <a:tcPr/>
                </a:tc>
                <a:extLst>
                  <a:ext uri="{0D108BD9-81ED-4DB2-BD59-A6C34878D82A}">
                    <a16:rowId xmlns:a16="http://schemas.microsoft.com/office/drawing/2014/main" val="3520327010"/>
                  </a:ext>
                </a:extLst>
              </a:tr>
              <a:tr h="6184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執行方向</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kumimoji="0" lang="zh-TW" altLang="en-US" sz="2200" b="0" i="0" u="none" strike="noStrike" kern="1200" cap="none" spc="0" normalizeH="0" baseline="0" noProof="0" dirty="0">
                          <a:ln>
                            <a:noFill/>
                          </a:ln>
                          <a:solidFill>
                            <a:srgbClr val="000000"/>
                          </a:solidFill>
                          <a:effectLst/>
                          <a:uLnTx/>
                          <a:uFillTx/>
                          <a:latin typeface="微軟正黑體" panose="020B0604030504040204" pitchFamily="34" charset="-120"/>
                          <a:ea typeface="+mn-ea"/>
                          <a:cs typeface="+mn-cs"/>
                        </a:rPr>
                        <a:t>學生針對跨域學習需求規劃，透過修讀雙主修／輔系，執行跨領域專題或其他方式增進跨域知能學習成效</a:t>
                      </a:r>
                      <a:r>
                        <a:rPr kumimoji="0" lang="en-US" altLang="zh-TW" sz="2200" b="0" i="0" u="none" strike="noStrike" kern="1200" cap="none" spc="0" normalizeH="0" baseline="0" noProof="0" dirty="0">
                          <a:ln>
                            <a:noFill/>
                          </a:ln>
                          <a:solidFill>
                            <a:srgbClr val="000000"/>
                          </a:solidFill>
                          <a:effectLst/>
                          <a:uLnTx/>
                          <a:uFillTx/>
                          <a:latin typeface="微軟正黑體" panose="020B0604030504040204" pitchFamily="34" charset="-120"/>
                          <a:ea typeface="+mn-ea"/>
                          <a:cs typeface="+mn-cs"/>
                        </a:rPr>
                        <a:t>(</a:t>
                      </a:r>
                      <a:r>
                        <a:rPr kumimoji="0" lang="zh-TW" altLang="en-US" sz="2200" b="0" i="0" u="none" strike="noStrike" kern="1200" cap="none" spc="0" normalizeH="0" baseline="0" noProof="0" dirty="0">
                          <a:ln>
                            <a:noFill/>
                          </a:ln>
                          <a:solidFill>
                            <a:srgbClr val="000000"/>
                          </a:solidFill>
                          <a:effectLst/>
                          <a:uLnTx/>
                          <a:uFillTx/>
                          <a:latin typeface="微軟正黑體" panose="020B0604030504040204" pitchFamily="34" charset="-120"/>
                          <a:ea typeface="+mn-ea"/>
                          <a:cs typeface="+mn-cs"/>
                        </a:rPr>
                        <a:t>修讀雙主修或輔系為必要</a:t>
                      </a:r>
                      <a:r>
                        <a:rPr kumimoji="0" lang="en-US" altLang="zh-TW" sz="2200" b="0" i="0" u="none" strike="noStrike" kern="1200" cap="none" spc="0" normalizeH="0" baseline="0" noProof="0" dirty="0">
                          <a:ln>
                            <a:noFill/>
                          </a:ln>
                          <a:solidFill>
                            <a:srgbClr val="000000"/>
                          </a:solidFill>
                          <a:effectLst/>
                          <a:uLnTx/>
                          <a:uFillTx/>
                          <a:latin typeface="微軟正黑體" panose="020B0604030504040204" pitchFamily="34" charset="-120"/>
                          <a:ea typeface="+mn-ea"/>
                          <a:cs typeface="+mn-cs"/>
                        </a:rPr>
                        <a:t>)</a:t>
                      </a:r>
                      <a:endParaRPr lang="zh-TW" altLang="en-US"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40000"/>
                      </a:srgbClr>
                    </a:solidFill>
                  </a:tcPr>
                </a:tc>
                <a:tc hMerge="1">
                  <a:txBody>
                    <a:bodyPr/>
                    <a:lstStyle/>
                    <a:p>
                      <a:endParaRPr lang="zh-TW" altLang="en-US"/>
                    </a:p>
                  </a:txBody>
                  <a:tcPr/>
                </a:tc>
                <a:extLst>
                  <a:ext uri="{0D108BD9-81ED-4DB2-BD59-A6C34878D82A}">
                    <a16:rowId xmlns:a16="http://schemas.microsoft.com/office/drawing/2014/main" val="190605845"/>
                  </a:ext>
                </a:extLst>
              </a:tr>
              <a:tr h="6184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補助經費</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學生自行規劃</a:t>
                      </a:r>
                      <a:r>
                        <a:rPr lang="zh-TW" altLang="en-US" dirty="0">
                          <a:solidFill>
                            <a:srgbClr val="FF0000"/>
                          </a:solidFill>
                          <a:latin typeface="微軟正黑體" panose="020B0604030504040204" pitchFamily="34" charset="-120"/>
                          <a:ea typeface="微軟正黑體" panose="020B0604030504040204" pitchFamily="34" charset="-120"/>
                        </a:rPr>
                        <a:t>所需助學津貼</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，至多</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8,000</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元</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20000"/>
                      </a:srgbClr>
                    </a:solidFill>
                  </a:tcPr>
                </a:tc>
                <a:tc hMerge="1">
                  <a:txBody>
                    <a:bodyPr/>
                    <a:lstStyle/>
                    <a:p>
                      <a:endParaRPr lang="zh-TW" altLang="en-US"/>
                    </a:p>
                  </a:txBody>
                  <a:tcPr/>
                </a:tc>
                <a:extLst>
                  <a:ext uri="{0D108BD9-81ED-4DB2-BD59-A6C34878D82A}">
                    <a16:rowId xmlns:a16="http://schemas.microsoft.com/office/drawing/2014/main" val="1680063207"/>
                  </a:ext>
                </a:extLst>
              </a:tr>
              <a:tr h="13773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助學金</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核發方式</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solidFill>
                            <a:srgbClr val="FF0000"/>
                          </a:solidFill>
                          <a:latin typeface="微軟正黑體" panose="020B0604030504040204" pitchFamily="34" charset="-120"/>
                          <a:ea typeface="微軟正黑體" panose="020B0604030504040204" pitchFamily="34" charset="-120"/>
                        </a:rPr>
                        <a:t>分</a:t>
                      </a:r>
                      <a:r>
                        <a:rPr lang="en-US" altLang="zh-TW" b="1" dirty="0">
                          <a:solidFill>
                            <a:srgbClr val="FF0000"/>
                          </a:solidFill>
                          <a:latin typeface="微軟正黑體" panose="020B0604030504040204" pitchFamily="34" charset="-120"/>
                          <a:ea typeface="微軟正黑體" panose="020B0604030504040204" pitchFamily="34" charset="-120"/>
                        </a:rPr>
                        <a:t>3</a:t>
                      </a:r>
                      <a:r>
                        <a:rPr lang="zh-TW" altLang="en-US" b="1" dirty="0">
                          <a:solidFill>
                            <a:srgbClr val="FF0000"/>
                          </a:solidFill>
                          <a:latin typeface="微軟正黑體" panose="020B0604030504040204" pitchFamily="34" charset="-120"/>
                          <a:ea typeface="微軟正黑體" panose="020B0604030504040204" pitchFamily="34" charset="-120"/>
                        </a:rPr>
                        <a:t>階段核發</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 第一階段：審核通過後</a:t>
                      </a:r>
                      <a:r>
                        <a:rPr lang="zh-TW" altLang="en-US" sz="1800" kern="1200" dirty="0">
                          <a:solidFill>
                            <a:schemeClr val="tx1"/>
                          </a:solidFill>
                          <a:latin typeface="微軟正黑體" panose="020B0604030504040204" pitchFamily="34" charset="-120"/>
                          <a:ea typeface="微軟正黑體" panose="020B0604030504040204" pitchFamily="34" charset="-120"/>
                          <a:cs typeface="+mn-cs"/>
                        </a:rPr>
                        <a:t>核發</a:t>
                      </a:r>
                      <a:endParaRPr lang="en-US" altLang="zh-TW" sz="1800"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 第二階段：</a:t>
                      </a:r>
                      <a:r>
                        <a:rPr lang="zh-TW" altLang="en-US" dirty="0">
                          <a:solidFill>
                            <a:schemeClr val="tx1"/>
                          </a:solidFill>
                          <a:latin typeface="微軟正黑體" panose="020B0604030504040204" pitchFamily="34" charset="-120"/>
                          <a:ea typeface="微軟正黑體" panose="020B0604030504040204" pitchFamily="34" charset="-120"/>
                        </a:rPr>
                        <a:t>繳交</a:t>
                      </a:r>
                      <a:r>
                        <a:rPr lang="zh-TW" altLang="en-US" dirty="0">
                          <a:solidFill>
                            <a:srgbClr val="FF0000"/>
                          </a:solidFill>
                          <a:latin typeface="微軟正黑體" panose="020B0604030504040204" pitchFamily="34" charset="-120"/>
                          <a:ea typeface="微軟正黑體" panose="020B0604030504040204" pitchFamily="34" charset="-120"/>
                        </a:rPr>
                        <a:t>期中報告書</a:t>
                      </a:r>
                      <a:r>
                        <a:rPr lang="zh-TW" altLang="en-US" dirty="0">
                          <a:solidFill>
                            <a:schemeClr val="tx1"/>
                          </a:solidFill>
                          <a:latin typeface="微軟正黑體" panose="020B0604030504040204" pitchFamily="34" charset="-120"/>
                          <a:ea typeface="微軟正黑體" panose="020B0604030504040204" pitchFamily="34" charset="-120"/>
                        </a:rPr>
                        <a:t>核發</a:t>
                      </a:r>
                      <a:endParaRPr lang="en-US" altLang="zh-TW" dirty="0">
                        <a:solidFill>
                          <a:schemeClr val="tx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bg1"/>
                          </a:solidFill>
                          <a:latin typeface="微軟正黑體" panose="020B0604030504040204" pitchFamily="34" charset="-120"/>
                          <a:ea typeface="微軟正黑體" panose="020B0604030504040204" pitchFamily="34" charset="-120"/>
                        </a:rPr>
                        <a:t> </a:t>
                      </a:r>
                      <a:r>
                        <a:rPr lang="zh-TW" altLang="en-US" dirty="0">
                          <a:solidFill>
                            <a:schemeClr val="tx1"/>
                          </a:solidFill>
                          <a:latin typeface="微軟正黑體" panose="020B0604030504040204" pitchFamily="34" charset="-120"/>
                          <a:ea typeface="微軟正黑體" panose="020B0604030504040204" pitchFamily="34" charset="-120"/>
                        </a:rPr>
                        <a:t>第三階段：繳交</a:t>
                      </a:r>
                      <a:r>
                        <a:rPr lang="zh-TW" altLang="en-US" dirty="0">
                          <a:solidFill>
                            <a:srgbClr val="FF0000"/>
                          </a:solidFill>
                          <a:latin typeface="微軟正黑體" panose="020B0604030504040204" pitchFamily="34" charset="-120"/>
                          <a:ea typeface="微軟正黑體" panose="020B0604030504040204" pitchFamily="34" charset="-120"/>
                        </a:rPr>
                        <a:t>期末報告書</a:t>
                      </a:r>
                      <a:r>
                        <a:rPr lang="zh-TW" altLang="en-US" dirty="0">
                          <a:solidFill>
                            <a:schemeClr val="tx1"/>
                          </a:solidFill>
                          <a:latin typeface="微軟正黑體" panose="020B0604030504040204" pitchFamily="34" charset="-120"/>
                          <a:ea typeface="微軟正黑體" panose="020B0604030504040204" pitchFamily="34" charset="-120"/>
                        </a:rPr>
                        <a:t>核發</a:t>
                      </a:r>
                      <a:endParaRPr lang="en-US" altLang="zh-TW" b="1"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提早完成、</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提早繳交、</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提早核發助學金</a:t>
                      </a:r>
                      <a:endParaRPr lang="en-US" altLang="zh-TW" b="1" dirty="0">
                        <a:solidFill>
                          <a:srgbClr val="0000FF"/>
                        </a:solidFill>
                        <a:latin typeface="微軟正黑體" panose="020B0604030504040204" pitchFamily="34" charset="-120"/>
                        <a:ea typeface="微軟正黑體" panose="020B0604030504040204" pitchFamily="34" charset="-12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extLst>
                  <a:ext uri="{0D108BD9-81ED-4DB2-BD59-A6C34878D82A}">
                    <a16:rowId xmlns:a16="http://schemas.microsoft.com/office/drawing/2014/main" val="3461371759"/>
                  </a:ext>
                </a:extLst>
              </a:tr>
            </a:tbl>
          </a:graphicData>
        </a:graphic>
      </p:graphicFrame>
      <p:graphicFrame>
        <p:nvGraphicFramePr>
          <p:cNvPr id="6" name="表格 5">
            <a:extLst>
              <a:ext uri="{FF2B5EF4-FFF2-40B4-BE49-F238E27FC236}">
                <a16:creationId xmlns:a16="http://schemas.microsoft.com/office/drawing/2014/main" id="{88A478D7-7DE7-471B-8E24-8D850CAF055A}"/>
              </a:ext>
            </a:extLst>
          </p:cNvPr>
          <p:cNvGraphicFramePr>
            <a:graphicFrameLocks noGrp="1"/>
          </p:cNvGraphicFramePr>
          <p:nvPr>
            <p:extLst>
              <p:ext uri="{D42A27DB-BD31-4B8C-83A1-F6EECF244321}">
                <p14:modId xmlns:p14="http://schemas.microsoft.com/office/powerpoint/2010/main" val="3576462696"/>
              </p:ext>
            </p:extLst>
          </p:nvPr>
        </p:nvGraphicFramePr>
        <p:xfrm>
          <a:off x="1846891" y="4641451"/>
          <a:ext cx="8231809" cy="1961738"/>
        </p:xfrm>
        <a:graphic>
          <a:graphicData uri="http://schemas.openxmlformats.org/drawingml/2006/table">
            <a:tbl>
              <a:tblPr firstRow="1" bandRow="1"/>
              <a:tblGrid>
                <a:gridCol w="1411060">
                  <a:extLst>
                    <a:ext uri="{9D8B030D-6E8A-4147-A177-3AD203B41FA5}">
                      <a16:colId xmlns:a16="http://schemas.microsoft.com/office/drawing/2014/main" val="2714324985"/>
                    </a:ext>
                  </a:extLst>
                </a:gridCol>
                <a:gridCol w="6820749">
                  <a:extLst>
                    <a:ext uri="{9D8B030D-6E8A-4147-A177-3AD203B41FA5}">
                      <a16:colId xmlns:a16="http://schemas.microsoft.com/office/drawing/2014/main" val="2323263296"/>
                    </a:ext>
                  </a:extLst>
                </a:gridCol>
              </a:tblGrid>
              <a:tr h="601175">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zh-TW" altLang="en-US" sz="2400" b="1" kern="1200" dirty="0">
                          <a:solidFill>
                            <a:srgbClr val="FFFF00"/>
                          </a:solidFill>
                          <a:latin typeface="微軟正黑體" panose="020B0604030504040204" pitchFamily="34" charset="-120"/>
                          <a:ea typeface="微軟正黑體" panose="020B0604030504040204" pitchFamily="34" charset="-120"/>
                          <a:cs typeface="+mn-cs"/>
                        </a:rPr>
                        <a:t>獎勵金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lumMod val="50000"/>
                      </a:srgbClr>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lumMod val="50000"/>
                      </a:srgbClr>
                    </a:solidFill>
                  </a:tcPr>
                </a:tc>
                <a:extLst>
                  <a:ext uri="{0D108BD9-81ED-4DB2-BD59-A6C34878D82A}">
                    <a16:rowId xmlns:a16="http://schemas.microsoft.com/office/drawing/2014/main" val="2296856558"/>
                  </a:ext>
                </a:extLst>
              </a:tr>
              <a:tr h="13605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89013">
                        <a:tabLst/>
                      </a:pPr>
                      <a:r>
                        <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rPr>
                        <a:t>成績表現</a:t>
                      </a:r>
                    </a:p>
                    <a:p>
                      <a:pPr marL="0" indent="0" algn="ctr" defTabSz="989013">
                        <a:tabLst/>
                      </a:pPr>
                      <a:r>
                        <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rPr>
                        <a:t>優異者</a:t>
                      </a:r>
                    </a:p>
                    <a:p>
                      <a:pPr marL="0" indent="0" algn="ctr" defTabSz="989013">
                        <a:tabLst/>
                      </a:pPr>
                      <a:r>
                        <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rPr>
                        <a:t>給予獎勵</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6B72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sz="1800" dirty="0">
                          <a:latin typeface="微軟正黑體" panose="020B0604030504040204" pitchFamily="34" charset="-120"/>
                          <a:ea typeface="微軟正黑體" panose="020B0604030504040204" pitchFamily="34" charset="-120"/>
                        </a:rPr>
                        <a:t>成績表現優異者或達到預期目標者，另核發獎勵金。</a:t>
                      </a:r>
                      <a:endParaRPr lang="en-US" altLang="zh-TW" sz="1800"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6B727">
                        <a:tint val="40000"/>
                      </a:srgbClr>
                    </a:solidFill>
                  </a:tcPr>
                </a:tc>
                <a:extLst>
                  <a:ext uri="{0D108BD9-81ED-4DB2-BD59-A6C34878D82A}">
                    <a16:rowId xmlns:a16="http://schemas.microsoft.com/office/drawing/2014/main" val="4080887122"/>
                  </a:ext>
                </a:extLst>
              </a:tr>
            </a:tbl>
          </a:graphicData>
        </a:graphic>
      </p:graphicFrame>
      <p:sp>
        <p:nvSpPr>
          <p:cNvPr id="7" name="標題 1"/>
          <p:cNvSpPr txBox="1">
            <a:spLocks/>
          </p:cNvSpPr>
          <p:nvPr/>
        </p:nvSpPr>
        <p:spPr>
          <a:xfrm>
            <a:off x="494824" y="312602"/>
            <a:ext cx="2492017" cy="8700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zh-TW" altLang="en-US" sz="4400" dirty="0">
                <a:effectLst/>
                <a:latin typeface="微軟正黑體" panose="020B0604030504040204" pitchFamily="34" charset="-120"/>
                <a:ea typeface="微軟正黑體" panose="020B0604030504040204" pitchFamily="34" charset="-120"/>
              </a:rPr>
              <a:t>跨域學習</a:t>
            </a:r>
            <a:endParaRPr lang="en-US" altLang="zh-TW" sz="4400" dirty="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07178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574888153"/>
              </p:ext>
            </p:extLst>
          </p:nvPr>
        </p:nvGraphicFramePr>
        <p:xfrm>
          <a:off x="1538463" y="1431691"/>
          <a:ext cx="8885697" cy="1478280"/>
        </p:xfrm>
        <a:graphic>
          <a:graphicData uri="http://schemas.openxmlformats.org/drawingml/2006/table">
            <a:tbl>
              <a:tblPr firstRow="1" bandRow="1">
                <a:tableStyleId>{22838BEF-8BB2-4498-84A7-C5851F593DF1}</a:tableStyleId>
              </a:tblPr>
              <a:tblGrid>
                <a:gridCol w="2834032">
                  <a:extLst>
                    <a:ext uri="{9D8B030D-6E8A-4147-A177-3AD203B41FA5}">
                      <a16:colId xmlns:a16="http://schemas.microsoft.com/office/drawing/2014/main" val="3936517263"/>
                    </a:ext>
                  </a:extLst>
                </a:gridCol>
                <a:gridCol w="3182801">
                  <a:extLst>
                    <a:ext uri="{9D8B030D-6E8A-4147-A177-3AD203B41FA5}">
                      <a16:colId xmlns:a16="http://schemas.microsoft.com/office/drawing/2014/main" val="4160961442"/>
                    </a:ext>
                  </a:extLst>
                </a:gridCol>
                <a:gridCol w="2868864">
                  <a:extLst>
                    <a:ext uri="{9D8B030D-6E8A-4147-A177-3AD203B41FA5}">
                      <a16:colId xmlns:a16="http://schemas.microsoft.com/office/drawing/2014/main" val="2924573538"/>
                    </a:ext>
                  </a:extLst>
                </a:gridCol>
              </a:tblGrid>
              <a:tr h="172875">
                <a:tc>
                  <a:txBody>
                    <a:bodyPr/>
                    <a:lstStyle/>
                    <a:p>
                      <a:pPr algn="ctr"/>
                      <a:r>
                        <a:rPr lang="zh-TW" altLang="en-US" dirty="0">
                          <a:latin typeface="微軟正黑體" panose="020B0604030504040204" pitchFamily="34" charset="-120"/>
                          <a:ea typeface="微軟正黑體" panose="020B0604030504040204" pitchFamily="34" charset="-120"/>
                        </a:rPr>
                        <a:t>活動規劃</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希望補助金項目</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金額</a:t>
                      </a:r>
                    </a:p>
                  </a:txBody>
                  <a:tcPr anchor="ctr"/>
                </a:tc>
                <a:extLst>
                  <a:ext uri="{0D108BD9-81ED-4DB2-BD59-A6C34878D82A}">
                    <a16:rowId xmlns:a16="http://schemas.microsoft.com/office/drawing/2014/main" val="108111782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生活補助費</a:t>
                      </a:r>
                    </a:p>
                  </a:txBody>
                  <a:tcPr anchor="ctr"/>
                </a:tc>
                <a:tc>
                  <a:txBody>
                    <a:bodyPr/>
                    <a:lstStyle/>
                    <a:p>
                      <a:pPr algn="l"/>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個月</a:t>
                      </a:r>
                    </a:p>
                  </a:txBody>
                  <a:tcPr anchor="ctr"/>
                </a:tc>
                <a:tc>
                  <a:txBody>
                    <a:bodyPr/>
                    <a:lstStyle/>
                    <a:p>
                      <a:r>
                        <a:rPr lang="en-US" altLang="zh-TW" sz="1800" dirty="0">
                          <a:latin typeface="微軟正黑體" panose="020B0604030504040204" pitchFamily="34" charset="-120"/>
                          <a:ea typeface="微軟正黑體" panose="020B0604030504040204" pitchFamily="34" charset="-120"/>
                        </a:rPr>
                        <a:t>6,000</a:t>
                      </a:r>
                      <a:endParaRPr lang="zh-TW" altLang="en-US" sz="18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69786426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購買參考書籍</a:t>
                      </a:r>
                    </a:p>
                  </a:txBody>
                  <a:tcPr anchor="ctr"/>
                </a:tc>
                <a:tc>
                  <a:txBody>
                    <a:bodyPr/>
                    <a:lstStyle/>
                    <a:p>
                      <a:pPr algn="l"/>
                      <a:r>
                        <a:rPr lang="zh-TW" altLang="en-US" dirty="0">
                          <a:latin typeface="微軟正黑體" panose="020B0604030504040204" pitchFamily="34" charset="-120"/>
                          <a:ea typeface="微軟正黑體" panose="020B0604030504040204" pitchFamily="34" charset="-120"/>
                        </a:rPr>
                        <a:t>書籍費</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需檢附收據</a:t>
                      </a:r>
                      <a:r>
                        <a:rPr lang="en-US" altLang="zh-TW" dirty="0">
                          <a:latin typeface="微軟正黑體" panose="020B0604030504040204" pitchFamily="34" charset="-120"/>
                          <a:ea typeface="微軟正黑體" panose="020B0604030504040204" pitchFamily="34" charset="-120"/>
                        </a:rPr>
                        <a:t>)</a:t>
                      </a:r>
                    </a:p>
                  </a:txBody>
                  <a:tcPr anchor="ctr"/>
                </a:tc>
                <a:tc>
                  <a:txBody>
                    <a:bodyPr/>
                    <a:lstStyle/>
                    <a:p>
                      <a:r>
                        <a:rPr lang="en-US" altLang="zh-TW" sz="1800" dirty="0">
                          <a:latin typeface="微軟正黑體" panose="020B0604030504040204" pitchFamily="34" charset="-120"/>
                          <a:ea typeface="微軟正黑體" panose="020B0604030504040204" pitchFamily="34" charset="-120"/>
                        </a:rPr>
                        <a:t>2,000</a:t>
                      </a:r>
                      <a:endParaRPr lang="zh-TW" altLang="en-US" sz="18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172470614"/>
                  </a:ext>
                </a:extLst>
              </a:tr>
              <a:tr h="370840">
                <a:tc gridSpan="2">
                  <a:txBody>
                    <a:bodyPr/>
                    <a:lstStyle/>
                    <a:p>
                      <a:pPr algn="l"/>
                      <a:r>
                        <a:rPr lang="zh-TW" altLang="en-US" dirty="0">
                          <a:latin typeface="微軟正黑體" panose="020B0604030504040204" pitchFamily="34" charset="-120"/>
                          <a:ea typeface="微軟正黑體" panose="020B0604030504040204" pitchFamily="34" charset="-120"/>
                        </a:rPr>
                        <a:t>總計</a:t>
                      </a:r>
                    </a:p>
                  </a:txBody>
                  <a:tcPr anchor="ctr"/>
                </a:tc>
                <a:tc hMerge="1">
                  <a:txBody>
                    <a:bodyPr/>
                    <a:lstStyle/>
                    <a:p>
                      <a:pPr algn="l"/>
                      <a:endParaRPr lang="zh-TW" altLang="en-US" dirty="0">
                        <a:latin typeface="+mn-ea"/>
                        <a:ea typeface="+mn-ea"/>
                      </a:endParaRPr>
                    </a:p>
                  </a:txBody>
                  <a:tcPr anchor="ctr"/>
                </a:tc>
                <a:tc>
                  <a:txBody>
                    <a:bodyPr/>
                    <a:lstStyle/>
                    <a:p>
                      <a:pPr algn="l"/>
                      <a:r>
                        <a:rPr lang="en-US" altLang="zh-TW" sz="1800" dirty="0">
                          <a:latin typeface="微軟正黑體" panose="020B0604030504040204" pitchFamily="34" charset="-120"/>
                          <a:ea typeface="微軟正黑體" panose="020B0604030504040204" pitchFamily="34" charset="-120"/>
                        </a:rPr>
                        <a:t>8,000</a:t>
                      </a:r>
                    </a:p>
                  </a:txBody>
                  <a:tcPr anchor="ctr"/>
                </a:tc>
                <a:extLst>
                  <a:ext uri="{0D108BD9-81ED-4DB2-BD59-A6C34878D82A}">
                    <a16:rowId xmlns:a16="http://schemas.microsoft.com/office/drawing/2014/main" val="3327903958"/>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919258828"/>
              </p:ext>
            </p:extLst>
          </p:nvPr>
        </p:nvGraphicFramePr>
        <p:xfrm>
          <a:off x="1538463" y="4002246"/>
          <a:ext cx="8396088" cy="2103120"/>
        </p:xfrm>
        <a:graphic>
          <a:graphicData uri="http://schemas.openxmlformats.org/drawingml/2006/table">
            <a:tbl>
              <a:tblPr firstRow="1" bandRow="1">
                <a:tableStyleId>{22838BEF-8BB2-4498-84A7-C5851F593DF1}</a:tableStyleId>
              </a:tblPr>
              <a:tblGrid>
                <a:gridCol w="1582160">
                  <a:extLst>
                    <a:ext uri="{9D8B030D-6E8A-4147-A177-3AD203B41FA5}">
                      <a16:colId xmlns:a16="http://schemas.microsoft.com/office/drawing/2014/main" val="3936517263"/>
                    </a:ext>
                  </a:extLst>
                </a:gridCol>
                <a:gridCol w="6813928">
                  <a:extLst>
                    <a:ext uri="{9D8B030D-6E8A-4147-A177-3AD203B41FA5}">
                      <a16:colId xmlns:a16="http://schemas.microsoft.com/office/drawing/2014/main" val="4160961442"/>
                    </a:ext>
                  </a:extLst>
                </a:gridCol>
              </a:tblGrid>
              <a:tr h="317624">
                <a:tc>
                  <a:txBody>
                    <a:bodyPr/>
                    <a:lstStyle/>
                    <a:p>
                      <a:pPr algn="ctr"/>
                      <a:r>
                        <a:rPr lang="zh-TW" altLang="en-US" sz="1800" dirty="0">
                          <a:latin typeface="微軟正黑體" panose="020B0604030504040204" pitchFamily="34" charset="-120"/>
                          <a:ea typeface="微軟正黑體" panose="020B0604030504040204" pitchFamily="34" charset="-120"/>
                        </a:rPr>
                        <a:t>月份</a:t>
                      </a:r>
                    </a:p>
                  </a:txBody>
                  <a:tcPr anchor="ctr"/>
                </a:tc>
                <a:tc>
                  <a:txBody>
                    <a:bodyPr/>
                    <a:lstStyle/>
                    <a:p>
                      <a:pPr algn="ctr"/>
                      <a:r>
                        <a:rPr lang="zh-TW" altLang="en-US" sz="1800" dirty="0">
                          <a:latin typeface="微軟正黑體" panose="020B0604030504040204" pitchFamily="34" charset="-120"/>
                          <a:ea typeface="微軟正黑體" panose="020B0604030504040204" pitchFamily="34" charset="-120"/>
                        </a:rPr>
                        <a:t>期程規劃</a:t>
                      </a:r>
                    </a:p>
                  </a:txBody>
                  <a:tcPr anchor="ctr"/>
                </a:tc>
                <a:extLst>
                  <a:ext uri="{0D108BD9-81ED-4DB2-BD59-A6C34878D82A}">
                    <a16:rowId xmlns:a16="http://schemas.microsoft.com/office/drawing/2014/main" val="1081117821"/>
                  </a:ext>
                </a:extLst>
              </a:tr>
              <a:tr h="411812">
                <a:tc>
                  <a:txBody>
                    <a:bodyPr/>
                    <a:lstStyle/>
                    <a:p>
                      <a:pPr algn="ct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選修相關課程，取學學分</a:t>
                      </a:r>
                      <a:endParaRPr lang="en-US" altLang="zh-TW" sz="1800" dirty="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每個禮拜三</a:t>
                      </a:r>
                      <a:r>
                        <a:rPr lang="en-US" altLang="zh-TW" sz="1800" dirty="0">
                          <a:latin typeface="微軟正黑體" panose="020B0604030504040204" pitchFamily="34" charset="-120"/>
                          <a:ea typeface="微軟正黑體" panose="020B0604030504040204" pitchFamily="34" charset="-120"/>
                        </a:rPr>
                        <a:t>3</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節上課</a:t>
                      </a:r>
                    </a:p>
                  </a:txBody>
                  <a:tcPr anchor="ctr"/>
                </a:tc>
                <a:extLst>
                  <a:ext uri="{0D108BD9-81ED-4DB2-BD59-A6C34878D82A}">
                    <a16:rowId xmlns:a16="http://schemas.microsoft.com/office/drawing/2014/main" val="133769502"/>
                  </a:ext>
                </a:extLst>
              </a:tr>
              <a:tr h="309272">
                <a:tc>
                  <a:txBody>
                    <a:bodyPr/>
                    <a:lstStyle/>
                    <a:p>
                      <a:pPr algn="ct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完成期中報告</a:t>
                      </a:r>
                      <a:endParaRPr lang="en-US" altLang="zh-TW"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94215500"/>
                  </a:ext>
                </a:extLst>
              </a:tr>
              <a:tr h="309272">
                <a:tc>
                  <a:txBody>
                    <a:bodyPr/>
                    <a:lstStyle/>
                    <a:p>
                      <a:pPr algn="ct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r>
                        <a:rPr lang="zh-TW" altLang="en-US" dirty="0">
                          <a:latin typeface="微軟正黑體" panose="020B0604030504040204" pitchFamily="34" charset="-120"/>
                          <a:ea typeface="微軟正黑體" panose="020B0604030504040204" pitchFamily="34" charset="-120"/>
                        </a:rPr>
                        <a:t>利用課後時間練習，並記錄過程</a:t>
                      </a:r>
                    </a:p>
                  </a:txBody>
                  <a:tcPr anchor="ctr"/>
                </a:tc>
                <a:extLst>
                  <a:ext uri="{0D108BD9-81ED-4DB2-BD59-A6C34878D82A}">
                    <a16:rowId xmlns:a16="http://schemas.microsoft.com/office/drawing/2014/main" val="578452563"/>
                  </a:ext>
                </a:extLst>
              </a:tr>
              <a:tr h="309272">
                <a:tc>
                  <a:txBody>
                    <a:bodyPr/>
                    <a:lstStyle/>
                    <a:p>
                      <a:pPr algn="ctr"/>
                      <a:r>
                        <a:rPr lang="zh-TW" altLang="en-US" sz="1800" dirty="0">
                          <a:latin typeface="微軟正黑體" panose="020B0604030504040204" pitchFamily="34" charset="-120"/>
                          <a:ea typeface="微軟正黑體" panose="020B0604030504040204" pitchFamily="34" charset="-120"/>
                        </a:rPr>
                        <a:t>○月</a:t>
                      </a:r>
                      <a:endParaRPr lang="en-US" altLang="zh-TW" sz="1800" dirty="0">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完成期末報告</a:t>
                      </a:r>
                    </a:p>
                  </a:txBody>
                  <a:tcPr anchor="ctr"/>
                </a:tc>
                <a:extLst>
                  <a:ext uri="{0D108BD9-81ED-4DB2-BD59-A6C34878D82A}">
                    <a16:rowId xmlns:a16="http://schemas.microsoft.com/office/drawing/2014/main" val="638248775"/>
                  </a:ext>
                </a:extLst>
              </a:tr>
            </a:tbl>
          </a:graphicData>
        </a:graphic>
      </p:graphicFrame>
      <p:sp>
        <p:nvSpPr>
          <p:cNvPr id="6" name="矩形 5"/>
          <p:cNvSpPr/>
          <p:nvPr/>
        </p:nvSpPr>
        <p:spPr>
          <a:xfrm>
            <a:off x="929232" y="144792"/>
            <a:ext cx="9648795" cy="461665"/>
          </a:xfrm>
          <a:prstGeom prst="rect">
            <a:avLst/>
          </a:prstGeom>
        </p:spPr>
        <p:txBody>
          <a:bodyPr wrap="none">
            <a:spAutoFit/>
          </a:bodyPr>
          <a:lstStyle/>
          <a:p>
            <a:pPr lvl="0" algn="just">
              <a:buSzPts val="1200"/>
            </a:pPr>
            <a:r>
              <a:rPr lang="zh-TW" altLang="en-US" sz="2400" b="1" dirty="0">
                <a:latin typeface="微軟正黑體" panose="020B0604030504040204" pitchFamily="34" charset="-120"/>
                <a:ea typeface="微軟正黑體" panose="020B0604030504040204" pitchFamily="34" charset="-120"/>
              </a:rPr>
              <a:t>目標：</a:t>
            </a:r>
            <a:r>
              <a:rPr lang="zh-TW" altLang="en-US" dirty="0">
                <a:latin typeface="微軟正黑體" panose="020B0604030504040204" pitchFamily="34" charset="-120"/>
                <a:ea typeface="微軟正黑體" panose="020B0604030504040204" pitchFamily="34" charset="-120"/>
              </a:rPr>
              <a:t>學生自行設立目標，例：</a:t>
            </a:r>
            <a:r>
              <a:rPr lang="zh-TW" altLang="zh-TW" dirty="0">
                <a:latin typeface="微軟正黑體" panose="020B0604030504040204" pitchFamily="34" charset="-120"/>
                <a:ea typeface="微軟正黑體" panose="020B0604030504040204" pitchFamily="34" charset="-120"/>
              </a:rPr>
              <a:t>畢業前能修完雙主修學分、希望畢業時取得第二專長證明。</a:t>
            </a:r>
            <a:endParaRPr lang="en-US" altLang="zh-TW" dirty="0">
              <a:latin typeface="微軟正黑體" panose="020B0604030504040204" pitchFamily="34" charset="-120"/>
              <a:ea typeface="微軟正黑體" panose="020B0604030504040204" pitchFamily="34" charset="-120"/>
            </a:endParaRPr>
          </a:p>
        </p:txBody>
      </p:sp>
      <p:sp>
        <p:nvSpPr>
          <p:cNvPr id="7" name="矩形 6"/>
          <p:cNvSpPr/>
          <p:nvPr/>
        </p:nvSpPr>
        <p:spPr>
          <a:xfrm>
            <a:off x="929232" y="759822"/>
            <a:ext cx="8263801" cy="461665"/>
          </a:xfrm>
          <a:prstGeom prst="rect">
            <a:avLst/>
          </a:prstGeom>
        </p:spPr>
        <p:txBody>
          <a:bodyPr wrap="none">
            <a:spAutoFit/>
          </a:bodyPr>
          <a:lstStyle/>
          <a:p>
            <a:r>
              <a:rPr lang="zh-TW" altLang="en-US" sz="2400" b="1" dirty="0">
                <a:latin typeface="微軟正黑體" panose="020B0604030504040204" pitchFamily="34" charset="-120"/>
                <a:ea typeface="微軟正黑體" panose="020B0604030504040204" pitchFamily="34" charset="-120"/>
              </a:rPr>
              <a:t>活動規劃與希望補助金額：</a:t>
            </a:r>
            <a:r>
              <a:rPr lang="zh-TW" altLang="en-US" dirty="0">
                <a:latin typeface="微軟正黑體" panose="020B0604030504040204" pitchFamily="34" charset="-120"/>
                <a:ea typeface="微軟正黑體" panose="020B0604030504040204" pitchFamily="34" charset="-120"/>
              </a:rPr>
              <a:t>學生自行活動規劃、希望補助項目及金額</a:t>
            </a:r>
            <a:endParaRPr lang="en-US" altLang="zh-TW" dirty="0">
              <a:latin typeface="微軟正黑體" panose="020B0604030504040204" pitchFamily="34" charset="-120"/>
              <a:ea typeface="微軟正黑體" panose="020B0604030504040204" pitchFamily="34" charset="-120"/>
            </a:endParaRPr>
          </a:p>
        </p:txBody>
      </p:sp>
      <p:sp>
        <p:nvSpPr>
          <p:cNvPr id="8" name="矩形 7"/>
          <p:cNvSpPr/>
          <p:nvPr/>
        </p:nvSpPr>
        <p:spPr>
          <a:xfrm>
            <a:off x="929232" y="3225276"/>
            <a:ext cx="8879354" cy="461665"/>
          </a:xfrm>
          <a:prstGeom prst="rect">
            <a:avLst/>
          </a:prstGeom>
        </p:spPr>
        <p:txBody>
          <a:bodyPr wrap="none">
            <a:spAutoFit/>
          </a:bodyPr>
          <a:lstStyle/>
          <a:p>
            <a:r>
              <a:rPr lang="zh-TW" altLang="en-US" sz="2400" b="1" dirty="0">
                <a:latin typeface="微軟正黑體" panose="020B0604030504040204" pitchFamily="34" charset="-120"/>
                <a:ea typeface="微軟正黑體" panose="020B0604030504040204" pitchFamily="34" charset="-120"/>
              </a:rPr>
              <a:t>期程規劃：</a:t>
            </a:r>
            <a:r>
              <a:rPr lang="zh-TW" altLang="en-US" dirty="0">
                <a:latin typeface="微軟正黑體" panose="020B0604030504040204" pitchFamily="34" charset="-120"/>
                <a:ea typeface="微軟正黑體" panose="020B0604030504040204" pitchFamily="34" charset="-120"/>
              </a:rPr>
              <a:t>學生自行依照執行月份填寫期程規畫，並註明期中、期末報告繳交時間</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0682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31136" y="2724574"/>
            <a:ext cx="7729728" cy="1188720"/>
          </a:xfrm>
        </p:spPr>
        <p:txBody>
          <a:bodyPr>
            <a:normAutofit/>
          </a:bodyPr>
          <a:lstStyle/>
          <a:p>
            <a:r>
              <a:rPr lang="zh-TW" altLang="en-US" sz="6000" dirty="0"/>
              <a:t>海外研修</a:t>
            </a:r>
          </a:p>
        </p:txBody>
      </p:sp>
      <p:sp>
        <p:nvSpPr>
          <p:cNvPr id="3" name="矩形 2">
            <a:extLst>
              <a:ext uri="{FF2B5EF4-FFF2-40B4-BE49-F238E27FC236}">
                <a16:creationId xmlns:a16="http://schemas.microsoft.com/office/drawing/2014/main" id="{3A6FB12C-F813-4BD3-9273-6A178F7664C8}"/>
              </a:ext>
            </a:extLst>
          </p:cNvPr>
          <p:cNvSpPr/>
          <p:nvPr/>
        </p:nvSpPr>
        <p:spPr>
          <a:xfrm>
            <a:off x="4204937" y="4108858"/>
            <a:ext cx="3782126" cy="369332"/>
          </a:xfrm>
          <a:prstGeom prst="rect">
            <a:avLst/>
          </a:prstGeom>
        </p:spPr>
        <p:txBody>
          <a:bodyPr wrap="none">
            <a:spAutoFit/>
          </a:bodyPr>
          <a:lstStyle/>
          <a:p>
            <a:r>
              <a:rPr lang="en-US" altLang="zh-TW" u="sng" dirty="0">
                <a:solidFill>
                  <a:srgbClr val="00B0F0"/>
                </a:solidFill>
              </a:rPr>
              <a:t>https://www.surveycake.com/s/renY6</a:t>
            </a:r>
            <a:endParaRPr lang="zh-TW" altLang="en-US" u="sng" dirty="0">
              <a:solidFill>
                <a:srgbClr val="00B0F0"/>
              </a:solidFill>
            </a:endParaRPr>
          </a:p>
        </p:txBody>
      </p:sp>
    </p:spTree>
    <p:extLst>
      <p:ext uri="{BB962C8B-B14F-4D97-AF65-F5344CB8AC3E}">
        <p14:creationId xmlns:p14="http://schemas.microsoft.com/office/powerpoint/2010/main" val="216354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46C16ED1-D627-4D48-8739-F89667F01B1A}"/>
              </a:ext>
            </a:extLst>
          </p:cNvPr>
          <p:cNvGraphicFramePr>
            <a:graphicFrameLocks noGrp="1"/>
          </p:cNvGraphicFramePr>
          <p:nvPr>
            <p:extLst>
              <p:ext uri="{D42A27DB-BD31-4B8C-83A1-F6EECF244321}">
                <p14:modId xmlns:p14="http://schemas.microsoft.com/office/powerpoint/2010/main" val="158309929"/>
              </p:ext>
            </p:extLst>
          </p:nvPr>
        </p:nvGraphicFramePr>
        <p:xfrm>
          <a:off x="1727074" y="1052038"/>
          <a:ext cx="8234741" cy="3093069"/>
        </p:xfrm>
        <a:graphic>
          <a:graphicData uri="http://schemas.openxmlformats.org/drawingml/2006/table">
            <a:tbl>
              <a:tblPr firstRow="1" bandRow="1"/>
              <a:tblGrid>
                <a:gridCol w="1128183">
                  <a:extLst>
                    <a:ext uri="{9D8B030D-6E8A-4147-A177-3AD203B41FA5}">
                      <a16:colId xmlns:a16="http://schemas.microsoft.com/office/drawing/2014/main" val="1188052046"/>
                    </a:ext>
                  </a:extLst>
                </a:gridCol>
                <a:gridCol w="4185015">
                  <a:extLst>
                    <a:ext uri="{9D8B030D-6E8A-4147-A177-3AD203B41FA5}">
                      <a16:colId xmlns:a16="http://schemas.microsoft.com/office/drawing/2014/main" val="3997755979"/>
                    </a:ext>
                  </a:extLst>
                </a:gridCol>
                <a:gridCol w="2921543">
                  <a:extLst>
                    <a:ext uri="{9D8B030D-6E8A-4147-A177-3AD203B41FA5}">
                      <a16:colId xmlns:a16="http://schemas.microsoft.com/office/drawing/2014/main" val="1675218817"/>
                    </a:ext>
                  </a:extLst>
                </a:gridCol>
              </a:tblGrid>
              <a:tr h="411773">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2400" dirty="0">
                          <a:solidFill>
                            <a:srgbClr val="FFFF00"/>
                          </a:solidFill>
                          <a:latin typeface="微軟正黑體" panose="020B0604030504040204" pitchFamily="34" charset="-120"/>
                          <a:ea typeface="微軟正黑體" panose="020B0604030504040204" pitchFamily="34" charset="-120"/>
                        </a:rPr>
                        <a:t>助學金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p>
                      <a:endParaRPr lang="zh-TW" altLang="en-US"/>
                    </a:p>
                  </a:txBody>
                  <a:tcPr/>
                </a:tc>
                <a:extLst>
                  <a:ext uri="{0D108BD9-81ED-4DB2-BD59-A6C34878D82A}">
                    <a16:rowId xmlns:a16="http://schemas.microsoft.com/office/drawing/2014/main" val="3520327010"/>
                  </a:ext>
                </a:extLst>
              </a:tr>
              <a:tr h="6184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執行方向</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sz="1800" dirty="0">
                          <a:effectLst/>
                          <a:latin typeface="微軟正黑體" panose="020B0604030504040204" pitchFamily="34" charset="-120"/>
                        </a:rPr>
                        <a:t>學生針對海外研修需求規劃，透過</a:t>
                      </a:r>
                      <a:r>
                        <a:rPr lang="zh-TW" altLang="en-US" sz="1800" b="1" u="sng" dirty="0">
                          <a:effectLst/>
                          <a:latin typeface="微軟正黑體" panose="020B0604030504040204" pitchFamily="34" charset="-120"/>
                        </a:rPr>
                        <a:t>短期研習、參觀見習、實地實習、論文</a:t>
                      </a:r>
                      <a:r>
                        <a:rPr lang="en-US" altLang="zh-TW" sz="1800" b="1" u="sng" dirty="0">
                          <a:effectLst/>
                          <a:latin typeface="微軟正黑體" panose="020B0604030504040204" pitchFamily="34" charset="-120"/>
                        </a:rPr>
                        <a:t>(</a:t>
                      </a:r>
                      <a:r>
                        <a:rPr lang="zh-TW" altLang="en-US" sz="1800" b="1" u="sng" dirty="0">
                          <a:effectLst/>
                          <a:latin typeface="微軟正黑體" panose="020B0604030504040204" pitchFamily="34" charset="-120"/>
                        </a:rPr>
                        <a:t>作品</a:t>
                      </a:r>
                      <a:r>
                        <a:rPr lang="en-US" altLang="zh-TW" sz="1800" b="1" u="sng" dirty="0">
                          <a:effectLst/>
                          <a:latin typeface="微軟正黑體" panose="020B0604030504040204" pitchFamily="34" charset="-120"/>
                        </a:rPr>
                        <a:t>)</a:t>
                      </a:r>
                      <a:r>
                        <a:rPr lang="zh-TW" altLang="en-US" sz="1800" b="1" u="sng" dirty="0">
                          <a:effectLst/>
                          <a:latin typeface="微軟正黑體" panose="020B0604030504040204" pitchFamily="34" charset="-120"/>
                        </a:rPr>
                        <a:t>發表、競賽參與或其他方式</a:t>
                      </a:r>
                      <a:r>
                        <a:rPr lang="zh-TW" altLang="en-US" sz="1800" dirty="0">
                          <a:effectLst/>
                          <a:latin typeface="微軟正黑體" panose="020B0604030504040204" pitchFamily="34" charset="-120"/>
                        </a:rPr>
                        <a:t>提升國際視野與就業競爭力</a:t>
                      </a:r>
                      <a:endParaRPr lang="zh-TW" altLang="en-US"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40000"/>
                      </a:srgbClr>
                    </a:solidFill>
                  </a:tcPr>
                </a:tc>
                <a:tc hMerge="1">
                  <a:txBody>
                    <a:bodyPr/>
                    <a:lstStyle/>
                    <a:p>
                      <a:endParaRPr lang="zh-TW" altLang="en-US"/>
                    </a:p>
                  </a:txBody>
                  <a:tcPr/>
                </a:tc>
                <a:extLst>
                  <a:ext uri="{0D108BD9-81ED-4DB2-BD59-A6C34878D82A}">
                    <a16:rowId xmlns:a16="http://schemas.microsoft.com/office/drawing/2014/main" val="190605845"/>
                  </a:ext>
                </a:extLst>
              </a:tr>
              <a:tr h="6184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補助經費</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依國際交流補助期限與額度為原則</a:t>
                      </a:r>
                      <a:r>
                        <a:rPr lang="en-US" altLang="zh-TW"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每年度僅限申請一次</a:t>
                      </a:r>
                      <a:r>
                        <a:rPr lang="en-US" altLang="zh-TW" dirty="0">
                          <a:latin typeface="微軟正黑體" panose="020B0604030504040204" pitchFamily="34" charset="-120"/>
                          <a:ea typeface="微軟正黑體" panose="020B0604030504040204" pitchFamily="34" charset="-120"/>
                        </a:rPr>
                        <a:t>)</a:t>
                      </a:r>
                      <a:endParaRPr lang="zh-TW" altLang="en-US" sz="18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20000"/>
                      </a:srgbClr>
                    </a:solidFill>
                  </a:tcPr>
                </a:tc>
                <a:tc hMerge="1">
                  <a:txBody>
                    <a:bodyPr/>
                    <a:lstStyle/>
                    <a:p>
                      <a:endParaRPr lang="zh-TW" altLang="en-US"/>
                    </a:p>
                  </a:txBody>
                  <a:tcPr/>
                </a:tc>
                <a:extLst>
                  <a:ext uri="{0D108BD9-81ED-4DB2-BD59-A6C34878D82A}">
                    <a16:rowId xmlns:a16="http://schemas.microsoft.com/office/drawing/2014/main" val="1680063207"/>
                  </a:ext>
                </a:extLst>
              </a:tr>
              <a:tr h="13773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助學金</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核發方式</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審核通過後，先</a:t>
                      </a:r>
                      <a:r>
                        <a:rPr lang="zh-TW" altLang="en-US" sz="1800" kern="1200" dirty="0">
                          <a:solidFill>
                            <a:schemeClr val="tx1"/>
                          </a:solidFill>
                          <a:latin typeface="微軟正黑體" panose="020B0604030504040204" pitchFamily="34" charset="-120"/>
                          <a:ea typeface="微軟正黑體" panose="020B0604030504040204" pitchFamily="34" charset="-120"/>
                          <a:cs typeface="+mn-cs"/>
                        </a:rPr>
                        <a:t>核發</a:t>
                      </a:r>
                      <a:r>
                        <a:rPr lang="zh-TW" altLang="en-US" sz="1800" kern="1200" dirty="0">
                          <a:solidFill>
                            <a:srgbClr val="FF0000"/>
                          </a:solidFill>
                          <a:latin typeface="微軟正黑體" panose="020B0604030504040204" pitchFamily="34" charset="-120"/>
                          <a:ea typeface="微軟正黑體" panose="020B0604030504040204" pitchFamily="34" charset="-120"/>
                          <a:cs typeface="+mn-cs"/>
                        </a:rPr>
                        <a:t>全額助學金</a:t>
                      </a:r>
                      <a:endParaRPr lang="en-US" altLang="zh-TW" sz="1800" kern="1200" dirty="0">
                        <a:solidFill>
                          <a:srgbClr val="FF0000"/>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tx1"/>
                          </a:solidFill>
                          <a:latin typeface="微軟正黑體" panose="020B0604030504040204" pitchFamily="34" charset="-120"/>
                          <a:ea typeface="微軟正黑體" panose="020B0604030504040204" pitchFamily="34" charset="-120"/>
                          <a:cs typeface="+mn-cs"/>
                        </a:rPr>
                        <a:t>回國後請依照資料繳件方式繳回成果</a:t>
                      </a:r>
                      <a:endParaRPr lang="en-US" altLang="zh-TW" sz="18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提早完成、</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提早繳交、</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提早核發助學金</a:t>
                      </a:r>
                      <a:endParaRPr lang="en-US" altLang="zh-TW" b="1" dirty="0">
                        <a:solidFill>
                          <a:srgbClr val="0000FF"/>
                        </a:solidFill>
                        <a:latin typeface="微軟正黑體" panose="020B0604030504040204" pitchFamily="34" charset="-120"/>
                        <a:ea typeface="微軟正黑體" panose="020B0604030504040204" pitchFamily="34" charset="-12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extLst>
                  <a:ext uri="{0D108BD9-81ED-4DB2-BD59-A6C34878D82A}">
                    <a16:rowId xmlns:a16="http://schemas.microsoft.com/office/drawing/2014/main" val="3461371759"/>
                  </a:ext>
                </a:extLst>
              </a:tr>
            </a:tbl>
          </a:graphicData>
        </a:graphic>
      </p:graphicFrame>
      <p:graphicFrame>
        <p:nvGraphicFramePr>
          <p:cNvPr id="6" name="表格 5">
            <a:extLst>
              <a:ext uri="{FF2B5EF4-FFF2-40B4-BE49-F238E27FC236}">
                <a16:creationId xmlns:a16="http://schemas.microsoft.com/office/drawing/2014/main" id="{88A478D7-7DE7-471B-8E24-8D850CAF055A}"/>
              </a:ext>
            </a:extLst>
          </p:cNvPr>
          <p:cNvGraphicFramePr>
            <a:graphicFrameLocks noGrp="1"/>
          </p:cNvGraphicFramePr>
          <p:nvPr/>
        </p:nvGraphicFramePr>
        <p:xfrm>
          <a:off x="1722838" y="4123488"/>
          <a:ext cx="8231809" cy="1961738"/>
        </p:xfrm>
        <a:graphic>
          <a:graphicData uri="http://schemas.openxmlformats.org/drawingml/2006/table">
            <a:tbl>
              <a:tblPr firstRow="1" bandRow="1"/>
              <a:tblGrid>
                <a:gridCol w="1411060">
                  <a:extLst>
                    <a:ext uri="{9D8B030D-6E8A-4147-A177-3AD203B41FA5}">
                      <a16:colId xmlns:a16="http://schemas.microsoft.com/office/drawing/2014/main" val="2714324985"/>
                    </a:ext>
                  </a:extLst>
                </a:gridCol>
                <a:gridCol w="6820749">
                  <a:extLst>
                    <a:ext uri="{9D8B030D-6E8A-4147-A177-3AD203B41FA5}">
                      <a16:colId xmlns:a16="http://schemas.microsoft.com/office/drawing/2014/main" val="2323263296"/>
                    </a:ext>
                  </a:extLst>
                </a:gridCol>
              </a:tblGrid>
              <a:tr h="601175">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zh-TW" altLang="en-US" sz="2400" b="1" kern="1200" dirty="0">
                          <a:solidFill>
                            <a:srgbClr val="FFFF00"/>
                          </a:solidFill>
                          <a:latin typeface="微軟正黑體" panose="020B0604030504040204" pitchFamily="34" charset="-120"/>
                          <a:ea typeface="微軟正黑體" panose="020B0604030504040204" pitchFamily="34" charset="-120"/>
                          <a:cs typeface="+mn-cs"/>
                        </a:rPr>
                        <a:t>獎勵金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lumMod val="50000"/>
                      </a:srgbClr>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lumMod val="50000"/>
                      </a:srgbClr>
                    </a:solidFill>
                  </a:tcPr>
                </a:tc>
                <a:extLst>
                  <a:ext uri="{0D108BD9-81ED-4DB2-BD59-A6C34878D82A}">
                    <a16:rowId xmlns:a16="http://schemas.microsoft.com/office/drawing/2014/main" val="2296856558"/>
                  </a:ext>
                </a:extLst>
              </a:tr>
              <a:tr h="13605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89013">
                        <a:tabLst/>
                      </a:pPr>
                      <a:r>
                        <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rPr>
                        <a:t>成績表現</a:t>
                      </a:r>
                    </a:p>
                    <a:p>
                      <a:pPr marL="0" indent="0" algn="ctr" defTabSz="989013">
                        <a:tabLst/>
                      </a:pPr>
                      <a:r>
                        <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rPr>
                        <a:t>優異者</a:t>
                      </a:r>
                    </a:p>
                    <a:p>
                      <a:pPr marL="0" indent="0" algn="ctr" defTabSz="989013">
                        <a:tabLst/>
                      </a:pPr>
                      <a:r>
                        <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rPr>
                        <a:t>給予獎勵</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6B72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sz="1800" dirty="0">
                          <a:latin typeface="微軟正黑體" panose="020B0604030504040204" pitchFamily="34" charset="-120"/>
                          <a:ea typeface="微軟正黑體" panose="020B0604030504040204" pitchFamily="34" charset="-120"/>
                        </a:rPr>
                        <a:t>成績表現優異者或達到預期目標者，另核發獎勵金。</a:t>
                      </a:r>
                      <a:endParaRPr lang="en-US" altLang="zh-TW" sz="1800"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6B727">
                        <a:tint val="40000"/>
                      </a:srgbClr>
                    </a:solidFill>
                  </a:tcPr>
                </a:tc>
                <a:extLst>
                  <a:ext uri="{0D108BD9-81ED-4DB2-BD59-A6C34878D82A}">
                    <a16:rowId xmlns:a16="http://schemas.microsoft.com/office/drawing/2014/main" val="4080887122"/>
                  </a:ext>
                </a:extLst>
              </a:tr>
            </a:tbl>
          </a:graphicData>
        </a:graphic>
      </p:graphicFrame>
      <p:sp>
        <p:nvSpPr>
          <p:cNvPr id="7" name="標題 1"/>
          <p:cNvSpPr txBox="1">
            <a:spLocks/>
          </p:cNvSpPr>
          <p:nvPr/>
        </p:nvSpPr>
        <p:spPr>
          <a:xfrm>
            <a:off x="483939" y="181974"/>
            <a:ext cx="2492017" cy="8700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zh-TW" altLang="en-US" sz="4400" dirty="0">
                <a:effectLst/>
                <a:latin typeface="微軟正黑體" panose="020B0604030504040204" pitchFamily="34" charset="-120"/>
                <a:ea typeface="微軟正黑體" panose="020B0604030504040204" pitchFamily="34" charset="-120"/>
              </a:rPr>
              <a:t>海外研修</a:t>
            </a:r>
            <a:endParaRPr lang="en-US" altLang="zh-TW" sz="4400" dirty="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1780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056369659"/>
              </p:ext>
            </p:extLst>
          </p:nvPr>
        </p:nvGraphicFramePr>
        <p:xfrm>
          <a:off x="1538463" y="1221487"/>
          <a:ext cx="8885697" cy="2219960"/>
        </p:xfrm>
        <a:graphic>
          <a:graphicData uri="http://schemas.openxmlformats.org/drawingml/2006/table">
            <a:tbl>
              <a:tblPr firstRow="1" bandRow="1">
                <a:tableStyleId>{22838BEF-8BB2-4498-84A7-C5851F593DF1}</a:tableStyleId>
              </a:tblPr>
              <a:tblGrid>
                <a:gridCol w="2834032">
                  <a:extLst>
                    <a:ext uri="{9D8B030D-6E8A-4147-A177-3AD203B41FA5}">
                      <a16:colId xmlns:a16="http://schemas.microsoft.com/office/drawing/2014/main" val="3936517263"/>
                    </a:ext>
                  </a:extLst>
                </a:gridCol>
                <a:gridCol w="3182801">
                  <a:extLst>
                    <a:ext uri="{9D8B030D-6E8A-4147-A177-3AD203B41FA5}">
                      <a16:colId xmlns:a16="http://schemas.microsoft.com/office/drawing/2014/main" val="4160961442"/>
                    </a:ext>
                  </a:extLst>
                </a:gridCol>
                <a:gridCol w="2868864">
                  <a:extLst>
                    <a:ext uri="{9D8B030D-6E8A-4147-A177-3AD203B41FA5}">
                      <a16:colId xmlns:a16="http://schemas.microsoft.com/office/drawing/2014/main" val="2924573538"/>
                    </a:ext>
                  </a:extLst>
                </a:gridCol>
              </a:tblGrid>
              <a:tr h="172875">
                <a:tc>
                  <a:txBody>
                    <a:bodyPr/>
                    <a:lstStyle/>
                    <a:p>
                      <a:pPr algn="ctr"/>
                      <a:r>
                        <a:rPr lang="zh-TW" altLang="en-US" dirty="0">
                          <a:latin typeface="微軟正黑體" panose="020B0604030504040204" pitchFamily="34" charset="-120"/>
                          <a:ea typeface="微軟正黑體" panose="020B0604030504040204" pitchFamily="34" charset="-120"/>
                        </a:rPr>
                        <a:t>活動規劃</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希望補助金項目</a:t>
                      </a:r>
                    </a:p>
                  </a:txBody>
                  <a:tcPr anchor="ctr"/>
                </a:tc>
                <a:tc>
                  <a:txBody>
                    <a:bodyPr/>
                    <a:lstStyle/>
                    <a:p>
                      <a:pPr algn="ctr"/>
                      <a:r>
                        <a:rPr lang="zh-TW" altLang="en-US" dirty="0">
                          <a:latin typeface="微軟正黑體" panose="020B0604030504040204" pitchFamily="34" charset="-120"/>
                          <a:ea typeface="微軟正黑體" panose="020B0604030504040204" pitchFamily="34" charset="-120"/>
                        </a:rPr>
                        <a:t>金額</a:t>
                      </a:r>
                    </a:p>
                  </a:txBody>
                  <a:tcPr anchor="ctr"/>
                </a:tc>
                <a:extLst>
                  <a:ext uri="{0D108BD9-81ED-4DB2-BD59-A6C34878D82A}">
                    <a16:rowId xmlns:a16="http://schemas.microsoft.com/office/drawing/2014/main" val="108111782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搭飛機至○○國家</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來回機票費用</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實報實銷</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r>
                        <a:rPr lang="en-US" altLang="zh-TW" sz="1800" dirty="0">
                          <a:latin typeface="微軟正黑體" panose="020B0604030504040204" pitchFamily="34" charset="-120"/>
                          <a:ea typeface="微軟正黑體" panose="020B0604030504040204" pitchFamily="34" charset="-120"/>
                        </a:rPr>
                        <a:t>18,000</a:t>
                      </a:r>
                      <a:endParaRPr lang="zh-TW" altLang="en-US" sz="18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33769502"/>
                  </a:ext>
                </a:extLst>
              </a:tr>
              <a:tr h="370840">
                <a:tc>
                  <a:txBody>
                    <a:bodyPr/>
                    <a:lstStyle/>
                    <a:p>
                      <a:r>
                        <a:rPr lang="zh-TW" altLang="en-US" dirty="0">
                          <a:latin typeface="微軟正黑體" panose="020B0604030504040204" pitchFamily="34" charset="-120"/>
                          <a:ea typeface="微軟正黑體" panose="020B0604030504040204" pitchFamily="34" charset="-120"/>
                        </a:rPr>
                        <a:t>參加○○競賽</a:t>
                      </a:r>
                    </a:p>
                  </a:txBody>
                  <a:tcPr anchor="ctr"/>
                </a:tc>
                <a:tc>
                  <a:txBody>
                    <a:bodyPr/>
                    <a:lstStyle/>
                    <a:p>
                      <a:r>
                        <a:rPr lang="zh-TW" altLang="en-US" dirty="0">
                          <a:latin typeface="微軟正黑體" panose="020B0604030504040204" pitchFamily="34" charset="-120"/>
                          <a:ea typeface="微軟正黑體" panose="020B0604030504040204" pitchFamily="34" charset="-120"/>
                        </a:rPr>
                        <a:t>○○競賽報名費</a:t>
                      </a:r>
                    </a:p>
                  </a:txBody>
                  <a:tcPr anchor="ctr"/>
                </a:tc>
                <a:tc>
                  <a:txBody>
                    <a:bodyPr/>
                    <a:lstStyle/>
                    <a:p>
                      <a:r>
                        <a:rPr lang="en-US" altLang="zh-TW" sz="1800" dirty="0">
                          <a:latin typeface="微軟正黑體" panose="020B0604030504040204" pitchFamily="34" charset="-120"/>
                          <a:ea typeface="微軟正黑體" panose="020B0604030504040204" pitchFamily="34" charset="-120"/>
                        </a:rPr>
                        <a:t>3,000</a:t>
                      </a:r>
                      <a:endParaRPr lang="zh-TW" altLang="en-US" sz="18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94215500"/>
                  </a:ext>
                </a:extLst>
              </a:tr>
              <a:tr h="370840">
                <a:tc>
                  <a:txBody>
                    <a:bodyPr/>
                    <a:lstStyle/>
                    <a:p>
                      <a:pPr algn="l"/>
                      <a:r>
                        <a:rPr lang="zh-TW" altLang="en-US" dirty="0">
                          <a:latin typeface="微軟正黑體" panose="020B0604030504040204" pitchFamily="34" charset="-120"/>
                          <a:ea typeface="微軟正黑體" panose="020B0604030504040204" pitchFamily="34" charset="-120"/>
                        </a:rPr>
                        <a:t>練習材料費</a:t>
                      </a:r>
                    </a:p>
                  </a:txBody>
                  <a:tcPr anchor="ctr"/>
                </a:tc>
                <a:tc>
                  <a:txBody>
                    <a:bodyPr/>
                    <a:lstStyle/>
                    <a:p>
                      <a:pPr algn="l"/>
                      <a:r>
                        <a:rPr lang="zh-TW" altLang="en-US" dirty="0">
                          <a:latin typeface="微軟正黑體" panose="020B0604030504040204" pitchFamily="34" charset="-120"/>
                          <a:ea typeface="微軟正黑體" panose="020B0604030504040204" pitchFamily="34" charset="-120"/>
                        </a:rPr>
                        <a:t>食材及器具費用</a:t>
                      </a:r>
                    </a:p>
                  </a:txBody>
                  <a:tcPr anchor="ctr"/>
                </a:tc>
                <a:tc>
                  <a:txBody>
                    <a:bodyPr/>
                    <a:lstStyle/>
                    <a:p>
                      <a:r>
                        <a:rPr lang="en-US" altLang="zh-TW" sz="1800" dirty="0">
                          <a:latin typeface="微軟正黑體" panose="020B0604030504040204" pitchFamily="34" charset="-120"/>
                          <a:ea typeface="微軟正黑體" panose="020B0604030504040204" pitchFamily="34" charset="-120"/>
                        </a:rPr>
                        <a:t>10,000</a:t>
                      </a:r>
                      <a:endParaRPr lang="zh-TW" altLang="en-US" sz="18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82970349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生活補助費</a:t>
                      </a:r>
                    </a:p>
                  </a:txBody>
                  <a:tcPr anchor="ctr"/>
                </a:tc>
                <a:tc>
                  <a:txBody>
                    <a:bodyPr/>
                    <a:lstStyle/>
                    <a:p>
                      <a:pPr algn="l"/>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個月</a:t>
                      </a:r>
                    </a:p>
                  </a:txBody>
                  <a:tcPr anchor="ctr"/>
                </a:tc>
                <a:tc>
                  <a:txBody>
                    <a:bodyPr/>
                    <a:lstStyle/>
                    <a:p>
                      <a:r>
                        <a:rPr lang="en-US" altLang="zh-TW" sz="1800" dirty="0">
                          <a:latin typeface="微軟正黑體" panose="020B0604030504040204" pitchFamily="34" charset="-120"/>
                          <a:ea typeface="微軟正黑體" panose="020B0604030504040204" pitchFamily="34" charset="-120"/>
                        </a:rPr>
                        <a:t>12,000</a:t>
                      </a:r>
                      <a:endParaRPr lang="zh-TW" altLang="en-US" sz="18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697864261"/>
                  </a:ext>
                </a:extLst>
              </a:tr>
              <a:tr h="370840">
                <a:tc gridSpan="2">
                  <a:txBody>
                    <a:bodyPr/>
                    <a:lstStyle/>
                    <a:p>
                      <a:pPr algn="l"/>
                      <a:r>
                        <a:rPr lang="zh-TW" altLang="en-US" dirty="0">
                          <a:latin typeface="微軟正黑體" panose="020B0604030504040204" pitchFamily="34" charset="-120"/>
                          <a:ea typeface="微軟正黑體" panose="020B0604030504040204" pitchFamily="34" charset="-120"/>
                        </a:rPr>
                        <a:t>總計</a:t>
                      </a:r>
                    </a:p>
                  </a:txBody>
                  <a:tcPr anchor="ctr"/>
                </a:tc>
                <a:tc hMerge="1">
                  <a:txBody>
                    <a:bodyPr/>
                    <a:lstStyle/>
                    <a:p>
                      <a:pPr algn="l"/>
                      <a:endParaRPr lang="zh-TW" altLang="en-US" dirty="0">
                        <a:latin typeface="+mn-ea"/>
                        <a:ea typeface="+mn-ea"/>
                      </a:endParaRPr>
                    </a:p>
                  </a:txBody>
                  <a:tcPr anchor="ctr"/>
                </a:tc>
                <a:tc>
                  <a:txBody>
                    <a:bodyPr/>
                    <a:lstStyle/>
                    <a:p>
                      <a:pPr algn="l"/>
                      <a:r>
                        <a:rPr lang="en-US" altLang="zh-TW" sz="1800" dirty="0">
                          <a:latin typeface="微軟正黑體" panose="020B0604030504040204" pitchFamily="34" charset="-120"/>
                          <a:ea typeface="微軟正黑體" panose="020B0604030504040204" pitchFamily="34" charset="-120"/>
                        </a:rPr>
                        <a:t>56,000</a:t>
                      </a:r>
                    </a:p>
                  </a:txBody>
                  <a:tcPr anchor="ctr"/>
                </a:tc>
                <a:extLst>
                  <a:ext uri="{0D108BD9-81ED-4DB2-BD59-A6C34878D82A}">
                    <a16:rowId xmlns:a16="http://schemas.microsoft.com/office/drawing/2014/main" val="3327903958"/>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974056553"/>
              </p:ext>
            </p:extLst>
          </p:nvPr>
        </p:nvGraphicFramePr>
        <p:xfrm>
          <a:off x="1538463" y="4185126"/>
          <a:ext cx="8396088" cy="2149172"/>
        </p:xfrm>
        <a:graphic>
          <a:graphicData uri="http://schemas.openxmlformats.org/drawingml/2006/table">
            <a:tbl>
              <a:tblPr firstRow="1" bandRow="1">
                <a:tableStyleId>{22838BEF-8BB2-4498-84A7-C5851F593DF1}</a:tableStyleId>
              </a:tblPr>
              <a:tblGrid>
                <a:gridCol w="1582160">
                  <a:extLst>
                    <a:ext uri="{9D8B030D-6E8A-4147-A177-3AD203B41FA5}">
                      <a16:colId xmlns:a16="http://schemas.microsoft.com/office/drawing/2014/main" val="3936517263"/>
                    </a:ext>
                  </a:extLst>
                </a:gridCol>
                <a:gridCol w="6813928">
                  <a:extLst>
                    <a:ext uri="{9D8B030D-6E8A-4147-A177-3AD203B41FA5}">
                      <a16:colId xmlns:a16="http://schemas.microsoft.com/office/drawing/2014/main" val="4160961442"/>
                    </a:ext>
                  </a:extLst>
                </a:gridCol>
              </a:tblGrid>
              <a:tr h="317624">
                <a:tc>
                  <a:txBody>
                    <a:bodyPr/>
                    <a:lstStyle/>
                    <a:p>
                      <a:pPr algn="ctr"/>
                      <a:r>
                        <a:rPr lang="zh-TW" altLang="en-US" sz="1800" dirty="0">
                          <a:latin typeface="微軟正黑體" panose="020B0604030504040204" pitchFamily="34" charset="-120"/>
                          <a:ea typeface="微軟正黑體" panose="020B0604030504040204" pitchFamily="34" charset="-120"/>
                        </a:rPr>
                        <a:t>月份</a:t>
                      </a:r>
                    </a:p>
                  </a:txBody>
                  <a:tcPr anchor="ctr"/>
                </a:tc>
                <a:tc>
                  <a:txBody>
                    <a:bodyPr/>
                    <a:lstStyle/>
                    <a:p>
                      <a:pPr algn="ctr"/>
                      <a:r>
                        <a:rPr lang="zh-TW" altLang="en-US" sz="1800" dirty="0">
                          <a:latin typeface="微軟正黑體" panose="020B0604030504040204" pitchFamily="34" charset="-120"/>
                          <a:ea typeface="微軟正黑體" panose="020B0604030504040204" pitchFamily="34" charset="-120"/>
                        </a:rPr>
                        <a:t>期程規劃</a:t>
                      </a:r>
                    </a:p>
                  </a:txBody>
                  <a:tcPr anchor="ctr"/>
                </a:tc>
                <a:extLst>
                  <a:ext uri="{0D108BD9-81ED-4DB2-BD59-A6C34878D82A}">
                    <a16:rowId xmlns:a16="http://schemas.microsoft.com/office/drawing/2014/main" val="1081117821"/>
                  </a:ext>
                </a:extLst>
              </a:tr>
              <a:tr h="411812">
                <a:tc>
                  <a:txBody>
                    <a:bodyPr/>
                    <a:lstStyle/>
                    <a:p>
                      <a:pPr algn="ctr"/>
                      <a:r>
                        <a:rPr lang="zh-TW" altLang="en-US"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微軟正黑體" panose="020B0604030504040204" pitchFamily="34" charset="-120"/>
                          <a:ea typeface="微軟正黑體" panose="020B0604030504040204" pitchFamily="34" charset="-120"/>
                        </a:rPr>
                        <a:t>9/4-9-8</a:t>
                      </a:r>
                      <a:r>
                        <a:rPr lang="zh-TW" altLang="en-US" sz="1800" dirty="0">
                          <a:latin typeface="微軟正黑體" panose="020B0604030504040204" pitchFamily="34" charset="-120"/>
                          <a:ea typeface="微軟正黑體" panose="020B0604030504040204" pitchFamily="34" charset="-120"/>
                        </a:rPr>
                        <a:t>進度：針對</a:t>
                      </a:r>
                      <a:r>
                        <a:rPr lang="zh-TW" altLang="en-US" dirty="0">
                          <a:solidFill>
                            <a:schemeClr val="tx1"/>
                          </a:solidFill>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比賽項目練習</a:t>
                      </a:r>
                    </a:p>
                  </a:txBody>
                  <a:tcPr anchor="ctr"/>
                </a:tc>
                <a:extLst>
                  <a:ext uri="{0D108BD9-81ED-4DB2-BD59-A6C34878D82A}">
                    <a16:rowId xmlns:a16="http://schemas.microsoft.com/office/drawing/2014/main" val="133769502"/>
                  </a:ext>
                </a:extLst>
              </a:tr>
              <a:tr h="309272">
                <a:tc>
                  <a:txBody>
                    <a:bodyPr/>
                    <a:lstStyle/>
                    <a:p>
                      <a:pPr algn="ctr"/>
                      <a:r>
                        <a:rPr lang="zh-TW" altLang="en-US"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anose="020B0604030504040204" pitchFamily="34" charset="-120"/>
                          <a:ea typeface="微軟正黑體" panose="020B0604030504040204" pitchFamily="34" charset="-120"/>
                        </a:rPr>
                        <a:t>10/1-10/7</a:t>
                      </a:r>
                      <a:r>
                        <a:rPr lang="zh-TW" altLang="en-US" dirty="0">
                          <a:latin typeface="微軟正黑體" panose="020B0604030504040204" pitchFamily="34" charset="-120"/>
                          <a:ea typeface="微軟正黑體" panose="020B0604030504040204" pitchFamily="34" charset="-120"/>
                        </a:rPr>
                        <a:t>進度：持續每天練習</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小時</a:t>
                      </a:r>
                      <a:endParaRPr lang="en-US" altLang="zh-TW" dirty="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完成期中報告</a:t>
                      </a:r>
                      <a:endParaRPr lang="en-US" altLang="zh-TW"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94215500"/>
                  </a:ext>
                </a:extLst>
              </a:tr>
              <a:tr h="309272">
                <a:tc>
                  <a:txBody>
                    <a:bodyPr/>
                    <a:lstStyle/>
                    <a:p>
                      <a:pPr algn="ctr"/>
                      <a:r>
                        <a:rPr lang="zh-TW" altLang="en-US"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anose="020B0604030504040204" pitchFamily="34" charset="-120"/>
                          <a:ea typeface="微軟正黑體" panose="020B0604030504040204" pitchFamily="34" charset="-120"/>
                        </a:rPr>
                        <a:t>11/5</a:t>
                      </a:r>
                      <a:r>
                        <a:rPr lang="zh-TW" altLang="en-US" dirty="0">
                          <a:latin typeface="微軟正黑體" panose="020B0604030504040204" pitchFamily="34" charset="-120"/>
                          <a:ea typeface="微軟正黑體" panose="020B0604030504040204" pitchFamily="34" charset="-120"/>
                        </a:rPr>
                        <a:t>比賽</a:t>
                      </a:r>
                    </a:p>
                  </a:txBody>
                  <a:tcPr anchor="ctr"/>
                </a:tc>
                <a:extLst>
                  <a:ext uri="{0D108BD9-81ED-4DB2-BD59-A6C34878D82A}">
                    <a16:rowId xmlns:a16="http://schemas.microsoft.com/office/drawing/2014/main" val="578452563"/>
                  </a:ext>
                </a:extLst>
              </a:tr>
              <a:tr h="309272">
                <a:tc>
                  <a:txBody>
                    <a:bodyPr/>
                    <a:lstStyle/>
                    <a:p>
                      <a:pPr algn="ctr"/>
                      <a:r>
                        <a:rPr lang="zh-TW" altLang="en-US"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月</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完成期末報告</a:t>
                      </a:r>
                    </a:p>
                  </a:txBody>
                  <a:tcPr anchor="ctr"/>
                </a:tc>
                <a:extLst>
                  <a:ext uri="{0D108BD9-81ED-4DB2-BD59-A6C34878D82A}">
                    <a16:rowId xmlns:a16="http://schemas.microsoft.com/office/drawing/2014/main" val="643292190"/>
                  </a:ext>
                </a:extLst>
              </a:tr>
            </a:tbl>
          </a:graphicData>
        </a:graphic>
      </p:graphicFrame>
      <p:sp>
        <p:nvSpPr>
          <p:cNvPr id="6" name="矩形 5"/>
          <p:cNvSpPr/>
          <p:nvPr/>
        </p:nvSpPr>
        <p:spPr>
          <a:xfrm>
            <a:off x="929232" y="144792"/>
            <a:ext cx="5724644" cy="461665"/>
          </a:xfrm>
          <a:prstGeom prst="rect">
            <a:avLst/>
          </a:prstGeom>
        </p:spPr>
        <p:txBody>
          <a:bodyPr wrap="none">
            <a:spAutoFit/>
          </a:bodyPr>
          <a:lstStyle/>
          <a:p>
            <a:r>
              <a:rPr lang="zh-TW" altLang="en-US" sz="2400" b="1" dirty="0">
                <a:latin typeface="微軟正黑體" panose="020B0604030504040204" pitchFamily="34" charset="-120"/>
                <a:ea typeface="微軟正黑體" panose="020B0604030504040204" pitchFamily="34" charset="-120"/>
              </a:rPr>
              <a:t>目標：</a:t>
            </a:r>
            <a:r>
              <a:rPr lang="zh-TW" altLang="en-US" dirty="0">
                <a:latin typeface="微軟正黑體" panose="020B0604030504040204" pitchFamily="34" charset="-120"/>
                <a:ea typeface="微軟正黑體" panose="020B0604030504040204" pitchFamily="34" charset="-120"/>
              </a:rPr>
              <a:t>學生自行設立目標，例：至○○國家參與競賽</a:t>
            </a:r>
            <a:endParaRPr lang="en-US" altLang="zh-TW" b="1" dirty="0">
              <a:latin typeface="微軟正黑體" panose="020B0604030504040204" pitchFamily="34" charset="-120"/>
              <a:ea typeface="微軟正黑體" panose="020B0604030504040204" pitchFamily="34" charset="-120"/>
            </a:endParaRPr>
          </a:p>
        </p:txBody>
      </p:sp>
      <p:sp>
        <p:nvSpPr>
          <p:cNvPr id="7" name="矩形 6"/>
          <p:cNvSpPr/>
          <p:nvPr/>
        </p:nvSpPr>
        <p:spPr>
          <a:xfrm>
            <a:off x="929232" y="676152"/>
            <a:ext cx="8263801" cy="461665"/>
          </a:xfrm>
          <a:prstGeom prst="rect">
            <a:avLst/>
          </a:prstGeom>
        </p:spPr>
        <p:txBody>
          <a:bodyPr wrap="none">
            <a:spAutoFit/>
          </a:bodyPr>
          <a:lstStyle/>
          <a:p>
            <a:r>
              <a:rPr lang="zh-TW" altLang="en-US" sz="2400" b="1" dirty="0">
                <a:latin typeface="微軟正黑體" panose="020B0604030504040204" pitchFamily="34" charset="-120"/>
                <a:ea typeface="微軟正黑體" panose="020B0604030504040204" pitchFamily="34" charset="-120"/>
              </a:rPr>
              <a:t>活動規劃與希望補助金額：</a:t>
            </a:r>
            <a:r>
              <a:rPr lang="zh-TW" altLang="en-US" dirty="0">
                <a:latin typeface="微軟正黑體" panose="020B0604030504040204" pitchFamily="34" charset="-120"/>
                <a:ea typeface="微軟正黑體" panose="020B0604030504040204" pitchFamily="34" charset="-120"/>
              </a:rPr>
              <a:t>學生自行活動規劃、希望補助項目及金額</a:t>
            </a:r>
            <a:endParaRPr lang="en-US" altLang="zh-TW" dirty="0">
              <a:latin typeface="微軟正黑體" panose="020B0604030504040204" pitchFamily="34" charset="-120"/>
              <a:ea typeface="微軟正黑體" panose="020B0604030504040204" pitchFamily="34" charset="-120"/>
            </a:endParaRPr>
          </a:p>
        </p:txBody>
      </p:sp>
      <p:sp>
        <p:nvSpPr>
          <p:cNvPr id="8" name="矩形 7"/>
          <p:cNvSpPr/>
          <p:nvPr/>
        </p:nvSpPr>
        <p:spPr>
          <a:xfrm>
            <a:off x="929232" y="3582454"/>
            <a:ext cx="8103500" cy="461665"/>
          </a:xfrm>
          <a:prstGeom prst="rect">
            <a:avLst/>
          </a:prstGeom>
        </p:spPr>
        <p:txBody>
          <a:bodyPr wrap="none">
            <a:spAutoFit/>
          </a:bodyPr>
          <a:lstStyle/>
          <a:p>
            <a:r>
              <a:rPr lang="zh-TW" altLang="en-US" sz="2400" b="1" dirty="0">
                <a:latin typeface="微軟正黑體" panose="020B0604030504040204" pitchFamily="34" charset="-120"/>
                <a:ea typeface="微軟正黑體" panose="020B0604030504040204" pitchFamily="34" charset="-120"/>
              </a:rPr>
              <a:t>期程規劃：</a:t>
            </a:r>
            <a:r>
              <a:rPr lang="zh-TW" altLang="en-US" dirty="0">
                <a:latin typeface="微軟正黑體" panose="020B0604030504040204" pitchFamily="34" charset="-120"/>
                <a:ea typeface="微軟正黑體" panose="020B0604030504040204" pitchFamily="34" charset="-120"/>
              </a:rPr>
              <a:t>自我學習規劃內容</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填執行內的月份即可，未必每月份都需填寫</a:t>
            </a:r>
            <a:r>
              <a:rPr lang="en-US" altLang="zh-TW"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86509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31136" y="2834640"/>
            <a:ext cx="7729728" cy="1188720"/>
          </a:xfrm>
        </p:spPr>
        <p:txBody>
          <a:bodyPr>
            <a:normAutofit/>
          </a:bodyPr>
          <a:lstStyle/>
          <a:p>
            <a:r>
              <a:rPr lang="zh-TW" altLang="en-US" sz="6000" dirty="0"/>
              <a:t>其他</a:t>
            </a:r>
          </a:p>
        </p:txBody>
      </p:sp>
      <p:sp>
        <p:nvSpPr>
          <p:cNvPr id="3" name="矩形 2"/>
          <p:cNvSpPr/>
          <p:nvPr/>
        </p:nvSpPr>
        <p:spPr>
          <a:xfrm>
            <a:off x="4204937" y="4108858"/>
            <a:ext cx="3782126" cy="369332"/>
          </a:xfrm>
          <a:prstGeom prst="rect">
            <a:avLst/>
          </a:prstGeom>
        </p:spPr>
        <p:txBody>
          <a:bodyPr wrap="none">
            <a:spAutoFit/>
          </a:bodyPr>
          <a:lstStyle/>
          <a:p>
            <a:r>
              <a:rPr lang="en-US" altLang="zh-TW" u="sng" dirty="0">
                <a:solidFill>
                  <a:srgbClr val="00B0F0"/>
                </a:solidFill>
              </a:rPr>
              <a:t>https://www.surveycake.com/s/qlA3w</a:t>
            </a:r>
            <a:endParaRPr lang="zh-TW" altLang="en-US" u="sng" dirty="0">
              <a:solidFill>
                <a:srgbClr val="00B0F0"/>
              </a:solidFill>
            </a:endParaRPr>
          </a:p>
        </p:txBody>
      </p:sp>
    </p:spTree>
    <p:extLst>
      <p:ext uri="{BB962C8B-B14F-4D97-AF65-F5344CB8AC3E}">
        <p14:creationId xmlns:p14="http://schemas.microsoft.com/office/powerpoint/2010/main" val="1194993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46C16ED1-D627-4D48-8739-F89667F01B1A}"/>
              </a:ext>
            </a:extLst>
          </p:cNvPr>
          <p:cNvGraphicFramePr>
            <a:graphicFrameLocks noGrp="1"/>
          </p:cNvGraphicFramePr>
          <p:nvPr>
            <p:extLst>
              <p:ext uri="{D42A27DB-BD31-4B8C-83A1-F6EECF244321}">
                <p14:modId xmlns:p14="http://schemas.microsoft.com/office/powerpoint/2010/main" val="4040493838"/>
              </p:ext>
            </p:extLst>
          </p:nvPr>
        </p:nvGraphicFramePr>
        <p:xfrm>
          <a:off x="1719906" y="1200607"/>
          <a:ext cx="8234741" cy="3069043"/>
        </p:xfrm>
        <a:graphic>
          <a:graphicData uri="http://schemas.openxmlformats.org/drawingml/2006/table">
            <a:tbl>
              <a:tblPr firstRow="1" bandRow="1"/>
              <a:tblGrid>
                <a:gridCol w="1128183">
                  <a:extLst>
                    <a:ext uri="{9D8B030D-6E8A-4147-A177-3AD203B41FA5}">
                      <a16:colId xmlns:a16="http://schemas.microsoft.com/office/drawing/2014/main" val="1188052046"/>
                    </a:ext>
                  </a:extLst>
                </a:gridCol>
                <a:gridCol w="4185015">
                  <a:extLst>
                    <a:ext uri="{9D8B030D-6E8A-4147-A177-3AD203B41FA5}">
                      <a16:colId xmlns:a16="http://schemas.microsoft.com/office/drawing/2014/main" val="3997755979"/>
                    </a:ext>
                  </a:extLst>
                </a:gridCol>
                <a:gridCol w="2921543">
                  <a:extLst>
                    <a:ext uri="{9D8B030D-6E8A-4147-A177-3AD203B41FA5}">
                      <a16:colId xmlns:a16="http://schemas.microsoft.com/office/drawing/2014/main" val="1675218817"/>
                    </a:ext>
                  </a:extLst>
                </a:gridCol>
              </a:tblGrid>
              <a:tr h="388270">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2400" dirty="0">
                          <a:solidFill>
                            <a:srgbClr val="FFFF00"/>
                          </a:solidFill>
                          <a:latin typeface="微軟正黑體" panose="020B0604030504040204" pitchFamily="34" charset="-120"/>
                          <a:ea typeface="微軟正黑體" panose="020B0604030504040204" pitchFamily="34" charset="-120"/>
                        </a:rPr>
                        <a:t>助學金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solidFill>
                  </a:tcPr>
                </a:tc>
                <a:tc hMerge="1">
                  <a:txBody>
                    <a:bodyPr/>
                    <a:lstStyle/>
                    <a:p>
                      <a:endParaRPr lang="zh-TW" altLang="en-US"/>
                    </a:p>
                  </a:txBody>
                  <a:tcPr/>
                </a:tc>
                <a:extLst>
                  <a:ext uri="{0D108BD9-81ED-4DB2-BD59-A6C34878D82A}">
                    <a16:rowId xmlns:a16="http://schemas.microsoft.com/office/drawing/2014/main" val="3520327010"/>
                  </a:ext>
                </a:extLst>
              </a:tr>
              <a:tr h="7068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執行方向</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kumimoji="0" lang="zh-TW" altLang="en-US" sz="1800" b="0" i="0" u="none" strike="noStrike" kern="1200" cap="none" spc="0" normalizeH="0" baseline="0" noProof="0" dirty="0">
                          <a:ln>
                            <a:noFill/>
                          </a:ln>
                          <a:solidFill>
                            <a:srgbClr val="000000"/>
                          </a:solidFill>
                          <a:effectLst/>
                          <a:uLnTx/>
                          <a:uFillTx/>
                          <a:latin typeface="微軟正黑體" panose="020B0604030504040204" pitchFamily="34" charset="-120"/>
                          <a:ea typeface="+mn-ea"/>
                          <a:cs typeface="+mn-cs"/>
                        </a:rPr>
                        <a:t>學生依據自我實現及生涯發展需求規劃學習，學習內容能有效提升就業競爭力，核予助學金。</a:t>
                      </a:r>
                      <a:endParaRPr lang="zh-TW" altLang="en-US" sz="18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40000"/>
                      </a:srgbClr>
                    </a:solidFill>
                  </a:tcPr>
                </a:tc>
                <a:tc hMerge="1">
                  <a:txBody>
                    <a:bodyPr/>
                    <a:lstStyle/>
                    <a:p>
                      <a:endParaRPr lang="zh-TW" altLang="en-US"/>
                    </a:p>
                  </a:txBody>
                  <a:tcPr/>
                </a:tc>
                <a:extLst>
                  <a:ext uri="{0D108BD9-81ED-4DB2-BD59-A6C34878D82A}">
                    <a16:rowId xmlns:a16="http://schemas.microsoft.com/office/drawing/2014/main" val="190605845"/>
                  </a:ext>
                </a:extLst>
              </a:tr>
              <a:tr h="3392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補助經費</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學生自行規劃</a:t>
                      </a:r>
                      <a:r>
                        <a:rPr lang="zh-TW" altLang="en-US" dirty="0">
                          <a:solidFill>
                            <a:srgbClr val="FF0000"/>
                          </a:solidFill>
                          <a:latin typeface="微軟正黑體" panose="020B0604030504040204" pitchFamily="34" charset="-120"/>
                          <a:ea typeface="微軟正黑體" panose="020B0604030504040204" pitchFamily="34" charset="-120"/>
                        </a:rPr>
                        <a:t>所需助學津貼</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，以上限</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8</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萬元</a:t>
                      </a:r>
                      <a:r>
                        <a:rPr lang="en-US" altLang="zh-TW" sz="1800" kern="1200" dirty="0">
                          <a:solidFill>
                            <a:schemeClr val="dk1"/>
                          </a:solidFill>
                          <a:latin typeface="微軟正黑體" panose="020B0604030504040204" pitchFamily="34" charset="-120"/>
                          <a:ea typeface="微軟正黑體" panose="020B0604030504040204" pitchFamily="34" charset="-120"/>
                          <a:cs typeface="+mn-cs"/>
                        </a:rPr>
                        <a:t>/</a:t>
                      </a: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年為原則</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18AB3">
                        <a:tint val="20000"/>
                      </a:srgbClr>
                    </a:solidFill>
                  </a:tcPr>
                </a:tc>
                <a:tc hMerge="1">
                  <a:txBody>
                    <a:bodyPr/>
                    <a:lstStyle/>
                    <a:p>
                      <a:endParaRPr lang="zh-TW" altLang="en-US"/>
                    </a:p>
                  </a:txBody>
                  <a:tcPr/>
                </a:tc>
                <a:extLst>
                  <a:ext uri="{0D108BD9-81ED-4DB2-BD59-A6C34878D82A}">
                    <a16:rowId xmlns:a16="http://schemas.microsoft.com/office/drawing/2014/main" val="1680063207"/>
                  </a:ext>
                </a:extLst>
              </a:tr>
              <a:tr h="14278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dirty="0">
                          <a:latin typeface="微軟正黑體" panose="020B0604030504040204" pitchFamily="34" charset="-120"/>
                          <a:ea typeface="微軟正黑體" panose="020B0604030504040204" pitchFamily="34" charset="-120"/>
                        </a:rPr>
                        <a:t>助學金</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核發方式</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solidFill>
                            <a:srgbClr val="FF0000"/>
                          </a:solidFill>
                          <a:latin typeface="微軟正黑體" panose="020B0604030504040204" pitchFamily="34" charset="-120"/>
                          <a:ea typeface="微軟正黑體" panose="020B0604030504040204" pitchFamily="34" charset="-120"/>
                        </a:rPr>
                        <a:t>分</a:t>
                      </a:r>
                      <a:r>
                        <a:rPr lang="en-US" altLang="zh-TW" b="1" dirty="0">
                          <a:solidFill>
                            <a:srgbClr val="FF0000"/>
                          </a:solidFill>
                          <a:latin typeface="微軟正黑體" panose="020B0604030504040204" pitchFamily="34" charset="-120"/>
                          <a:ea typeface="微軟正黑體" panose="020B0604030504040204" pitchFamily="34" charset="-120"/>
                        </a:rPr>
                        <a:t>3</a:t>
                      </a:r>
                      <a:r>
                        <a:rPr lang="zh-TW" altLang="en-US" b="1" dirty="0">
                          <a:solidFill>
                            <a:srgbClr val="FF0000"/>
                          </a:solidFill>
                          <a:latin typeface="微軟正黑體" panose="020B0604030504040204" pitchFamily="34" charset="-120"/>
                          <a:ea typeface="微軟正黑體" panose="020B0604030504040204" pitchFamily="34" charset="-120"/>
                        </a:rPr>
                        <a:t>階段核發</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 第一階段：審核通過後</a:t>
                      </a:r>
                      <a:r>
                        <a:rPr lang="zh-TW" altLang="en-US" sz="1800" kern="1200" dirty="0">
                          <a:solidFill>
                            <a:schemeClr val="tx1"/>
                          </a:solidFill>
                          <a:latin typeface="微軟正黑體" panose="020B0604030504040204" pitchFamily="34" charset="-120"/>
                          <a:ea typeface="微軟正黑體" panose="020B0604030504040204" pitchFamily="34" charset="-120"/>
                          <a:cs typeface="+mn-cs"/>
                        </a:rPr>
                        <a:t>核發</a:t>
                      </a:r>
                      <a:endParaRPr lang="en-US" altLang="zh-TW" sz="1800"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 第二階段：</a:t>
                      </a:r>
                      <a:r>
                        <a:rPr lang="zh-TW" altLang="en-US" dirty="0">
                          <a:solidFill>
                            <a:schemeClr val="tx1"/>
                          </a:solidFill>
                          <a:latin typeface="微軟正黑體" panose="020B0604030504040204" pitchFamily="34" charset="-120"/>
                          <a:ea typeface="微軟正黑體" panose="020B0604030504040204" pitchFamily="34" charset="-120"/>
                        </a:rPr>
                        <a:t>繳交</a:t>
                      </a:r>
                      <a:r>
                        <a:rPr lang="zh-TW" altLang="en-US" dirty="0">
                          <a:solidFill>
                            <a:srgbClr val="FF0000"/>
                          </a:solidFill>
                          <a:latin typeface="微軟正黑體" panose="020B0604030504040204" pitchFamily="34" charset="-120"/>
                          <a:ea typeface="微軟正黑體" panose="020B0604030504040204" pitchFamily="34" charset="-120"/>
                        </a:rPr>
                        <a:t>期中報告書</a:t>
                      </a:r>
                      <a:r>
                        <a:rPr lang="zh-TW" altLang="en-US" dirty="0">
                          <a:solidFill>
                            <a:schemeClr val="tx1"/>
                          </a:solidFill>
                          <a:latin typeface="微軟正黑體" panose="020B0604030504040204" pitchFamily="34" charset="-120"/>
                          <a:ea typeface="微軟正黑體" panose="020B0604030504040204" pitchFamily="34" charset="-120"/>
                        </a:rPr>
                        <a:t>核發</a:t>
                      </a:r>
                      <a:endParaRPr lang="en-US" altLang="zh-TW" dirty="0">
                        <a:solidFill>
                          <a:schemeClr val="tx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bg1"/>
                          </a:solidFill>
                          <a:latin typeface="微軟正黑體" panose="020B0604030504040204" pitchFamily="34" charset="-120"/>
                          <a:ea typeface="微軟正黑體" panose="020B0604030504040204" pitchFamily="34" charset="-120"/>
                        </a:rPr>
                        <a:t> </a:t>
                      </a:r>
                      <a:r>
                        <a:rPr lang="zh-TW" altLang="en-US" dirty="0">
                          <a:solidFill>
                            <a:schemeClr val="tx1"/>
                          </a:solidFill>
                          <a:latin typeface="微軟正黑體" panose="020B0604030504040204" pitchFamily="34" charset="-120"/>
                          <a:ea typeface="微軟正黑體" panose="020B0604030504040204" pitchFamily="34" charset="-120"/>
                        </a:rPr>
                        <a:t>第三階段：繳交</a:t>
                      </a:r>
                      <a:r>
                        <a:rPr lang="zh-TW" altLang="en-US" dirty="0">
                          <a:solidFill>
                            <a:srgbClr val="FF0000"/>
                          </a:solidFill>
                          <a:latin typeface="微軟正黑體" panose="020B0604030504040204" pitchFamily="34" charset="-120"/>
                          <a:ea typeface="微軟正黑體" panose="020B0604030504040204" pitchFamily="34" charset="-120"/>
                        </a:rPr>
                        <a:t>期末報告書</a:t>
                      </a:r>
                      <a:r>
                        <a:rPr lang="zh-TW" altLang="en-US" dirty="0">
                          <a:solidFill>
                            <a:schemeClr val="tx1"/>
                          </a:solidFill>
                          <a:latin typeface="微軟正黑體" panose="020B0604030504040204" pitchFamily="34" charset="-120"/>
                          <a:ea typeface="微軟正黑體" panose="020B0604030504040204" pitchFamily="34" charset="-120"/>
                        </a:rPr>
                        <a:t>核發</a:t>
                      </a:r>
                      <a:endParaRPr lang="en-US" altLang="zh-TW" b="1" dirty="0">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800" kern="1200" dirty="0">
                        <a:solidFill>
                          <a:schemeClr val="bg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提早完成、</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提早繳交、</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提早核發助學金</a:t>
                      </a:r>
                      <a:endParaRPr lang="en-US" altLang="zh-TW" b="1" dirty="0">
                        <a:solidFill>
                          <a:srgbClr val="0000FF"/>
                        </a:solidFill>
                        <a:latin typeface="微軟正黑體" panose="020B0604030504040204" pitchFamily="34" charset="-120"/>
                        <a:ea typeface="微軟正黑體" panose="020B0604030504040204" pitchFamily="34" charset="-12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18AB3">
                        <a:tint val="40000"/>
                      </a:srgbClr>
                    </a:solidFill>
                  </a:tcPr>
                </a:tc>
                <a:extLst>
                  <a:ext uri="{0D108BD9-81ED-4DB2-BD59-A6C34878D82A}">
                    <a16:rowId xmlns:a16="http://schemas.microsoft.com/office/drawing/2014/main" val="3461371759"/>
                  </a:ext>
                </a:extLst>
              </a:tr>
            </a:tbl>
          </a:graphicData>
        </a:graphic>
      </p:graphicFrame>
      <p:graphicFrame>
        <p:nvGraphicFramePr>
          <p:cNvPr id="6" name="表格 5">
            <a:extLst>
              <a:ext uri="{FF2B5EF4-FFF2-40B4-BE49-F238E27FC236}">
                <a16:creationId xmlns:a16="http://schemas.microsoft.com/office/drawing/2014/main" id="{88A478D7-7DE7-471B-8E24-8D850CAF055A}"/>
              </a:ext>
            </a:extLst>
          </p:cNvPr>
          <p:cNvGraphicFramePr>
            <a:graphicFrameLocks noGrp="1"/>
          </p:cNvGraphicFramePr>
          <p:nvPr>
            <p:extLst>
              <p:ext uri="{D42A27DB-BD31-4B8C-83A1-F6EECF244321}">
                <p14:modId xmlns:p14="http://schemas.microsoft.com/office/powerpoint/2010/main" val="4216827613"/>
              </p:ext>
            </p:extLst>
          </p:nvPr>
        </p:nvGraphicFramePr>
        <p:xfrm>
          <a:off x="1722838" y="4324807"/>
          <a:ext cx="8231809" cy="1280160"/>
        </p:xfrm>
        <a:graphic>
          <a:graphicData uri="http://schemas.openxmlformats.org/drawingml/2006/table">
            <a:tbl>
              <a:tblPr firstRow="1" bandRow="1"/>
              <a:tblGrid>
                <a:gridCol w="1411060">
                  <a:extLst>
                    <a:ext uri="{9D8B030D-6E8A-4147-A177-3AD203B41FA5}">
                      <a16:colId xmlns:a16="http://schemas.microsoft.com/office/drawing/2014/main" val="2714324985"/>
                    </a:ext>
                  </a:extLst>
                </a:gridCol>
                <a:gridCol w="6820749">
                  <a:extLst>
                    <a:ext uri="{9D8B030D-6E8A-4147-A177-3AD203B41FA5}">
                      <a16:colId xmlns:a16="http://schemas.microsoft.com/office/drawing/2014/main" val="2323263296"/>
                    </a:ext>
                  </a:extLst>
                </a:gridCol>
              </a:tblGrid>
              <a:tr h="386515">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zh-TW" altLang="en-US" sz="2400" b="1" kern="1200" dirty="0">
                          <a:solidFill>
                            <a:srgbClr val="FFFF00"/>
                          </a:solidFill>
                          <a:latin typeface="微軟正黑體" panose="020B0604030504040204" pitchFamily="34" charset="-120"/>
                          <a:ea typeface="微軟正黑體" panose="020B0604030504040204" pitchFamily="34" charset="-120"/>
                          <a:cs typeface="+mn-cs"/>
                        </a:rPr>
                        <a:t>獎勵金</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lumMod val="50000"/>
                      </a:srgbClr>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TW" altLang="en-US"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B727">
                        <a:lumMod val="50000"/>
                      </a:srgbClr>
                    </a:solidFill>
                  </a:tcPr>
                </a:tc>
                <a:extLst>
                  <a:ext uri="{0D108BD9-81ED-4DB2-BD59-A6C34878D82A}">
                    <a16:rowId xmlns:a16="http://schemas.microsoft.com/office/drawing/2014/main" val="2296856558"/>
                  </a:ext>
                </a:extLst>
              </a:tr>
              <a:tr h="6957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defTabSz="989013">
                        <a:tabLst/>
                      </a:pPr>
                      <a:r>
                        <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rPr>
                        <a:t>成績表現</a:t>
                      </a:r>
                    </a:p>
                    <a:p>
                      <a:pPr marL="0" indent="0" algn="ctr" defTabSz="989013">
                        <a:tabLst/>
                      </a:pPr>
                      <a:r>
                        <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rPr>
                        <a:t>優異者</a:t>
                      </a:r>
                    </a:p>
                    <a:p>
                      <a:pPr marL="0" indent="0" algn="ctr" defTabSz="989013">
                        <a:tabLst/>
                      </a:pPr>
                      <a:r>
                        <a:rPr lang="zh-TW" altLang="en-US" sz="1600" kern="1200" spc="-100" baseline="0" dirty="0">
                          <a:solidFill>
                            <a:schemeClr val="dk1"/>
                          </a:solidFill>
                          <a:latin typeface="微軟正黑體" panose="020B0604030504040204" pitchFamily="34" charset="-120"/>
                          <a:ea typeface="微軟正黑體" panose="020B0604030504040204" pitchFamily="34" charset="-120"/>
                          <a:cs typeface="+mn-cs"/>
                        </a:rPr>
                        <a:t>給予獎勵</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6B72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sz="1800" dirty="0">
                          <a:latin typeface="微軟正黑體" panose="020B0604030504040204" pitchFamily="34" charset="-120"/>
                          <a:ea typeface="微軟正黑體" panose="020B0604030504040204" pitchFamily="34" charset="-120"/>
                        </a:rPr>
                        <a:t>成績表現優異者或達到預期目標者，另核發獎勵金。</a:t>
                      </a:r>
                      <a:endParaRPr lang="en-US" altLang="zh-TW" sz="1800"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6B727">
                        <a:tint val="40000"/>
                      </a:srgbClr>
                    </a:solidFill>
                  </a:tcPr>
                </a:tc>
                <a:extLst>
                  <a:ext uri="{0D108BD9-81ED-4DB2-BD59-A6C34878D82A}">
                    <a16:rowId xmlns:a16="http://schemas.microsoft.com/office/drawing/2014/main" val="4080887122"/>
                  </a:ext>
                </a:extLst>
              </a:tr>
            </a:tbl>
          </a:graphicData>
        </a:graphic>
      </p:graphicFrame>
      <p:sp>
        <p:nvSpPr>
          <p:cNvPr id="7" name="標題 1"/>
          <p:cNvSpPr txBox="1">
            <a:spLocks/>
          </p:cNvSpPr>
          <p:nvPr/>
        </p:nvSpPr>
        <p:spPr>
          <a:xfrm>
            <a:off x="483940" y="181974"/>
            <a:ext cx="1378112" cy="8700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zh-TW" altLang="en-US" sz="4400" dirty="0">
                <a:effectLst/>
                <a:latin typeface="微軟正黑體" panose="020B0604030504040204" pitchFamily="34" charset="-120"/>
                <a:ea typeface="微軟正黑體" panose="020B0604030504040204" pitchFamily="34" charset="-120"/>
              </a:rPr>
              <a:t>其他</a:t>
            </a:r>
            <a:endParaRPr lang="en-US" altLang="zh-TW" sz="4400" dirty="0">
              <a:effectLst/>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8625D047-FBE1-4EF5-AB8F-030ECADD615A}"/>
              </a:ext>
            </a:extLst>
          </p:cNvPr>
          <p:cNvSpPr/>
          <p:nvPr/>
        </p:nvSpPr>
        <p:spPr>
          <a:xfrm>
            <a:off x="2005725" y="5755126"/>
            <a:ext cx="7948922" cy="923330"/>
          </a:xfrm>
          <a:prstGeom prst="rect">
            <a:avLst/>
          </a:prstGeom>
        </p:spPr>
        <p:txBody>
          <a:bodyPr wrap="square">
            <a:spAutoFit/>
          </a:bodyPr>
          <a:lstStyle/>
          <a:p>
            <a:r>
              <a:rPr lang="zh-TW" altLang="en-US" b="1" dirty="0">
                <a:latin typeface="微軟正黑體" panose="020B0604030504040204" pitchFamily="34" charset="-120"/>
              </a:rPr>
              <a:t>目標：</a:t>
            </a:r>
            <a:r>
              <a:rPr lang="zh-TW" altLang="en-US" dirty="0">
                <a:latin typeface="微軟正黑體" panose="020B0604030504040204" pitchFamily="34" charset="-120"/>
              </a:rPr>
              <a:t>學生自行設立目標，可以是長久性質，以年度計算</a:t>
            </a:r>
            <a:endParaRPr lang="en-US" altLang="zh-TW" dirty="0">
              <a:latin typeface="微軟正黑體" panose="020B0604030504040204" pitchFamily="34" charset="-120"/>
            </a:endParaRPr>
          </a:p>
          <a:p>
            <a:r>
              <a:rPr lang="zh-TW" altLang="en-US" b="1" dirty="0">
                <a:latin typeface="微軟正黑體" panose="020B0604030504040204" pitchFamily="34" charset="-120"/>
              </a:rPr>
              <a:t>活動規劃與希望補助金額：</a:t>
            </a:r>
            <a:r>
              <a:rPr lang="zh-TW" altLang="en-US" dirty="0">
                <a:latin typeface="微軟正黑體" panose="020B0604030504040204" pitchFamily="34" charset="-120"/>
              </a:rPr>
              <a:t>學生自行活動規劃、希望補助項目及金額</a:t>
            </a:r>
            <a:endParaRPr lang="en-US" altLang="zh-TW" dirty="0">
              <a:latin typeface="微軟正黑體" panose="020B0604030504040204" pitchFamily="34" charset="-120"/>
            </a:endParaRPr>
          </a:p>
          <a:p>
            <a:r>
              <a:rPr lang="zh-TW" altLang="en-US" b="1" dirty="0">
                <a:latin typeface="微軟正黑體" panose="020B0604030504040204" pitchFamily="34" charset="-120"/>
              </a:rPr>
              <a:t>期程規劃：</a:t>
            </a:r>
            <a:r>
              <a:rPr lang="zh-TW" altLang="en-US" dirty="0">
                <a:latin typeface="微軟正黑體" panose="020B0604030504040204" pitchFamily="34" charset="-120"/>
              </a:rPr>
              <a:t>自我學習規劃內容</a:t>
            </a:r>
            <a:r>
              <a:rPr lang="en-US" altLang="zh-TW" dirty="0">
                <a:latin typeface="微軟正黑體" panose="020B0604030504040204" pitchFamily="34" charset="-120"/>
              </a:rPr>
              <a:t>(</a:t>
            </a:r>
            <a:r>
              <a:rPr lang="zh-TW" altLang="en-US" dirty="0">
                <a:latin typeface="微軟正黑體" panose="020B0604030504040204" pitchFamily="34" charset="-120"/>
              </a:rPr>
              <a:t>填執行內的月份即可，未必每月份都需填寫</a:t>
            </a:r>
            <a:r>
              <a:rPr lang="en-US" altLang="zh-TW" dirty="0">
                <a:latin typeface="微軟正黑體" panose="020B0604030504040204" pitchFamily="34" charset="-120"/>
              </a:rPr>
              <a:t>)</a:t>
            </a:r>
          </a:p>
        </p:txBody>
      </p:sp>
    </p:spTree>
    <p:extLst>
      <p:ext uri="{BB962C8B-B14F-4D97-AF65-F5344CB8AC3E}">
        <p14:creationId xmlns:p14="http://schemas.microsoft.com/office/powerpoint/2010/main" val="1026963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物件 5"/>
          <p:cNvGraphicFramePr>
            <a:graphicFrameLocks noChangeAspect="1"/>
          </p:cNvGraphicFramePr>
          <p:nvPr>
            <p:extLst>
              <p:ext uri="{D42A27DB-BD31-4B8C-83A1-F6EECF244321}">
                <p14:modId xmlns:p14="http://schemas.microsoft.com/office/powerpoint/2010/main" val="51696140"/>
              </p:ext>
            </p:extLst>
          </p:nvPr>
        </p:nvGraphicFramePr>
        <p:xfrm>
          <a:off x="859700" y="847898"/>
          <a:ext cx="10472601" cy="5596111"/>
        </p:xfrm>
        <a:graphic>
          <a:graphicData uri="http://schemas.openxmlformats.org/presentationml/2006/ole">
            <mc:AlternateContent xmlns:mc="http://schemas.openxmlformats.org/markup-compatibility/2006">
              <mc:Choice xmlns:v="urn:schemas-microsoft-com:vml" Requires="v">
                <p:oleObj spid="_x0000_s3316" name="工作表" r:id="rId3" imgW="11782533" imgH="6296181" progId="Excel.Sheet.12">
                  <p:embed/>
                </p:oleObj>
              </mc:Choice>
              <mc:Fallback>
                <p:oleObj name="工作表" r:id="rId3" imgW="11782533" imgH="6296181" progId="Excel.Sheet.12">
                  <p:embed/>
                  <p:pic>
                    <p:nvPicPr>
                      <p:cNvPr id="4" name="物件 3"/>
                      <p:cNvPicPr/>
                      <p:nvPr/>
                    </p:nvPicPr>
                    <p:blipFill>
                      <a:blip r:embed="rId4"/>
                      <a:stretch>
                        <a:fillRect/>
                      </a:stretch>
                    </p:blipFill>
                    <p:spPr>
                      <a:xfrm>
                        <a:off x="859700" y="847898"/>
                        <a:ext cx="10472601" cy="5596111"/>
                      </a:xfrm>
                      <a:prstGeom prst="rect">
                        <a:avLst/>
                      </a:prstGeom>
                    </p:spPr>
                  </p:pic>
                </p:oleObj>
              </mc:Fallback>
            </mc:AlternateContent>
          </a:graphicData>
        </a:graphic>
      </p:graphicFrame>
      <p:sp>
        <p:nvSpPr>
          <p:cNvPr id="7" name="標題 1"/>
          <p:cNvSpPr txBox="1">
            <a:spLocks/>
          </p:cNvSpPr>
          <p:nvPr/>
        </p:nvSpPr>
        <p:spPr>
          <a:xfrm>
            <a:off x="3852464" y="107159"/>
            <a:ext cx="4487072" cy="870064"/>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zh-TW" altLang="en-US" sz="4400" dirty="0">
                <a:effectLst/>
                <a:latin typeface="微軟正黑體" panose="020B0604030504040204" pitchFamily="34" charset="-120"/>
                <a:ea typeface="微軟正黑體" panose="020B0604030504040204" pitchFamily="34" charset="-120"/>
              </a:rPr>
              <a:t>生活補助級距參考表</a:t>
            </a:r>
          </a:p>
        </p:txBody>
      </p:sp>
    </p:spTree>
    <p:extLst>
      <p:ext uri="{BB962C8B-B14F-4D97-AF65-F5344CB8AC3E}">
        <p14:creationId xmlns:p14="http://schemas.microsoft.com/office/powerpoint/2010/main" val="9840176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325458" y="290946"/>
            <a:ext cx="9541084" cy="798022"/>
          </a:xfrm>
        </p:spPr>
        <p:txBody>
          <a:bodyPr>
            <a:noAutofit/>
          </a:bodyPr>
          <a:lstStyle/>
          <a:p>
            <a:r>
              <a:rPr lang="zh-TW" altLang="en-US" sz="4400" dirty="0">
                <a:latin typeface="微軟正黑體" panose="020B0604030504040204" pitchFamily="34" charset="-120"/>
                <a:ea typeface="微軟正黑體" panose="020B0604030504040204" pitchFamily="34" charset="-120"/>
              </a:rPr>
              <a:t>弘愛築夢自主學習規劃單</a:t>
            </a:r>
            <a:r>
              <a:rPr lang="en-US" altLang="zh-TW" sz="4400" dirty="0">
                <a:latin typeface="微軟正黑體" panose="020B0604030504040204" pitchFamily="34" charset="-120"/>
                <a:ea typeface="微軟正黑體" panose="020B0604030504040204" pitchFamily="34" charset="-120"/>
              </a:rPr>
              <a:t>(</a:t>
            </a:r>
            <a:r>
              <a:rPr lang="zh-TW" altLang="en-US" sz="4400" dirty="0">
                <a:latin typeface="微軟正黑體" panose="020B0604030504040204" pitchFamily="34" charset="-120"/>
                <a:ea typeface="微軟正黑體" panose="020B0604030504040204" pitchFamily="34" charset="-120"/>
              </a:rPr>
              <a:t>連結</a:t>
            </a:r>
            <a:r>
              <a:rPr lang="en-US" altLang="zh-TW" sz="4400" dirty="0">
                <a:latin typeface="微軟正黑體" panose="020B0604030504040204" pitchFamily="34" charset="-120"/>
                <a:ea typeface="微軟正黑體" panose="020B0604030504040204" pitchFamily="34" charset="-120"/>
              </a:rPr>
              <a:t>)</a:t>
            </a:r>
            <a:endParaRPr lang="zh-TW" altLang="en-US" sz="4400" b="1" dirty="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3225801" y="1247352"/>
            <a:ext cx="5825066" cy="5324535"/>
          </a:xfrm>
          <a:prstGeom prst="rect">
            <a:avLst/>
          </a:prstGeom>
          <a:noFill/>
        </p:spPr>
        <p:txBody>
          <a:bodyPr wrap="square" rtlCol="0">
            <a:spAutoFit/>
          </a:bodyPr>
          <a:lstStyle/>
          <a:p>
            <a:r>
              <a:rPr lang="zh-TW" altLang="en-US" sz="2000" dirty="0"/>
              <a:t>課業學習：</a:t>
            </a:r>
            <a:r>
              <a:rPr kumimoji="0" lang="en-US" altLang="zh-TW" sz="2000" i="0" u="sng" strike="noStrike" kern="1200" cap="none" spc="0" normalizeH="0" baseline="0" noProof="0" dirty="0">
                <a:ln>
                  <a:noFill/>
                </a:ln>
                <a:solidFill>
                  <a:srgbClr val="00B0F0"/>
                </a:solidFill>
                <a:effectLst/>
                <a:uLnTx/>
                <a:uFillTx/>
                <a:latin typeface="Gill Sans MT" panose="020B0502020104020203"/>
                <a:ea typeface="微軟正黑體" panose="020B0604030504040204" pitchFamily="34" charset="-120"/>
                <a:cs typeface="+mn-cs"/>
              </a:rPr>
              <a:t>https://www.surveycake.com/s/qlDnN</a:t>
            </a:r>
            <a:endParaRPr lang="en-US" altLang="zh-TW" sz="2000" dirty="0"/>
          </a:p>
          <a:p>
            <a:endParaRPr lang="en-US" altLang="zh-TW" sz="2000" dirty="0"/>
          </a:p>
          <a:p>
            <a:r>
              <a:rPr lang="zh-TW" altLang="en-US" sz="2000" dirty="0"/>
              <a:t>專業證照：</a:t>
            </a:r>
            <a:r>
              <a:rPr kumimoji="0" lang="en-US" altLang="zh-TW" sz="2000" b="0" i="0" u="none" strike="noStrike" kern="1200" cap="none" spc="0" normalizeH="0" baseline="0" noProof="0" dirty="0">
                <a:ln>
                  <a:noFill/>
                </a:ln>
                <a:solidFill>
                  <a:srgbClr val="000000"/>
                </a:solidFill>
                <a:effectLst/>
                <a:uLnTx/>
                <a:uFillTx/>
                <a:latin typeface="Gill Sans MT" panose="020B0502020104020203"/>
                <a:ea typeface="微軟正黑體" panose="020B0604030504040204" pitchFamily="34" charset="-120"/>
                <a:cs typeface="+mn-cs"/>
                <a:hlinkClick r:id="rId2"/>
              </a:rPr>
              <a:t>https://www.surveycake.com/s/LnwMp</a:t>
            </a:r>
            <a:endParaRPr lang="zh-TW" altLang="en-US" sz="2000" dirty="0">
              <a:solidFill>
                <a:srgbClr val="000000"/>
              </a:solidFill>
            </a:endParaRPr>
          </a:p>
          <a:p>
            <a:endParaRPr lang="en-US" altLang="zh-TW" sz="2000" dirty="0"/>
          </a:p>
          <a:p>
            <a:pPr lvl="0"/>
            <a:r>
              <a:rPr lang="zh-TW" altLang="en-US" sz="2000" dirty="0"/>
              <a:t>就業增能：</a:t>
            </a:r>
            <a:r>
              <a:rPr lang="en-US" altLang="zh-TW" sz="2000" u="sng" dirty="0">
                <a:solidFill>
                  <a:srgbClr val="00B0F0"/>
                </a:solidFill>
              </a:rPr>
              <a:t>https://www.surveycake.com/s/vNKlX</a:t>
            </a:r>
          </a:p>
          <a:p>
            <a:endParaRPr lang="zh-TW" altLang="en-US" sz="2000" dirty="0"/>
          </a:p>
          <a:p>
            <a:pPr lvl="0"/>
            <a:r>
              <a:rPr lang="zh-TW" altLang="en-US" sz="2000" dirty="0"/>
              <a:t>校外競賽：</a:t>
            </a:r>
            <a:r>
              <a:rPr lang="en-US" altLang="zh-TW" sz="2000" dirty="0">
                <a:hlinkClick r:id="rId3"/>
              </a:rPr>
              <a:t>https://www.surveycake.com/s/46lv9</a:t>
            </a:r>
            <a:endParaRPr lang="zh-TW" altLang="en-US" sz="2000" u="sng" dirty="0">
              <a:solidFill>
                <a:srgbClr val="00B0F0"/>
              </a:solidFill>
            </a:endParaRPr>
          </a:p>
          <a:p>
            <a:endParaRPr lang="en-US" altLang="zh-TW" sz="2000" u="sng" dirty="0">
              <a:solidFill>
                <a:srgbClr val="00B0F0"/>
              </a:solidFill>
            </a:endParaRPr>
          </a:p>
          <a:p>
            <a:r>
              <a:rPr lang="zh-TW" altLang="en-US" sz="2000" dirty="0"/>
              <a:t>外語檢定：</a:t>
            </a:r>
            <a:r>
              <a:rPr lang="en-US" altLang="zh-TW" sz="2000" u="sng" dirty="0">
                <a:solidFill>
                  <a:srgbClr val="00B0F0"/>
                </a:solidFill>
              </a:rPr>
              <a:t>https://www.surveycake.com/s/Q6gW6</a:t>
            </a:r>
          </a:p>
          <a:p>
            <a:endParaRPr lang="zh-TW" altLang="en-US" sz="2000" u="sng" dirty="0">
              <a:solidFill>
                <a:srgbClr val="00B0F0"/>
              </a:solidFill>
            </a:endParaRPr>
          </a:p>
          <a:p>
            <a:r>
              <a:rPr lang="zh-TW" altLang="en-US" sz="2000" dirty="0"/>
              <a:t>共通職能：</a:t>
            </a:r>
            <a:r>
              <a:rPr lang="en-US" altLang="zh-TW" sz="2000" u="sng" dirty="0">
                <a:solidFill>
                  <a:srgbClr val="00B0F0"/>
                </a:solidFill>
              </a:rPr>
              <a:t>https://www.surveycake.com/s/A64zO</a:t>
            </a:r>
          </a:p>
          <a:p>
            <a:endParaRPr lang="zh-TW" altLang="en-US" sz="2000" dirty="0"/>
          </a:p>
          <a:p>
            <a:r>
              <a:rPr lang="zh-TW" altLang="en-US" sz="2000" dirty="0"/>
              <a:t>跨域學習：</a:t>
            </a:r>
            <a:r>
              <a:rPr lang="en-US" altLang="zh-TW" sz="2000" u="sng" dirty="0">
                <a:solidFill>
                  <a:srgbClr val="00B0F0"/>
                </a:solidFill>
              </a:rPr>
              <a:t>https://www.surveycake.com/s/Xrybm</a:t>
            </a:r>
          </a:p>
          <a:p>
            <a:endParaRPr lang="en-US" altLang="zh-TW" sz="2000" u="sng" dirty="0">
              <a:solidFill>
                <a:srgbClr val="00B0F0"/>
              </a:solidFill>
            </a:endParaRPr>
          </a:p>
          <a:p>
            <a:r>
              <a:rPr lang="zh-TW" altLang="en-US" sz="2000" dirty="0"/>
              <a:t>海外研修：</a:t>
            </a:r>
            <a:r>
              <a:rPr lang="en-US" altLang="zh-TW" sz="2000" u="sng" dirty="0">
                <a:solidFill>
                  <a:srgbClr val="00B0F0"/>
                </a:solidFill>
              </a:rPr>
              <a:t>https://www.surveycake.com/s/renY6</a:t>
            </a:r>
          </a:p>
          <a:p>
            <a:endParaRPr lang="zh-TW" altLang="en-US" sz="2000" dirty="0"/>
          </a:p>
          <a:p>
            <a:r>
              <a:rPr lang="zh-TW" altLang="en-US" sz="2000" dirty="0"/>
              <a:t>其       他：</a:t>
            </a:r>
            <a:r>
              <a:rPr lang="en-US" altLang="zh-TW" sz="2000" u="sng" dirty="0">
                <a:solidFill>
                  <a:srgbClr val="00B0F0"/>
                </a:solidFill>
              </a:rPr>
              <a:t>https://www.surveycake.com/s/qlA3w</a:t>
            </a:r>
          </a:p>
        </p:txBody>
      </p:sp>
    </p:spTree>
    <p:extLst>
      <p:ext uri="{BB962C8B-B14F-4D97-AF65-F5344CB8AC3E}">
        <p14:creationId xmlns:p14="http://schemas.microsoft.com/office/powerpoint/2010/main" val="3452298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66715" y="262904"/>
            <a:ext cx="695575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弘愛築夢九大項目承辦單位</a:t>
            </a:r>
          </a:p>
        </p:txBody>
      </p:sp>
      <p:graphicFrame>
        <p:nvGraphicFramePr>
          <p:cNvPr id="8" name="表格 7"/>
          <p:cNvGraphicFramePr>
            <a:graphicFrameLocks noGrp="1"/>
          </p:cNvGraphicFramePr>
          <p:nvPr/>
        </p:nvGraphicFramePr>
        <p:xfrm>
          <a:off x="2345143" y="1357219"/>
          <a:ext cx="6372167" cy="4246880"/>
        </p:xfrm>
        <a:graphic>
          <a:graphicData uri="http://schemas.openxmlformats.org/drawingml/2006/table">
            <a:tbl>
              <a:tblPr firstRow="1" bandRow="1">
                <a:tableStyleId>{22838BEF-8BB2-4498-84A7-C5851F593DF1}</a:tableStyleId>
              </a:tblPr>
              <a:tblGrid>
                <a:gridCol w="1852678">
                  <a:extLst>
                    <a:ext uri="{9D8B030D-6E8A-4147-A177-3AD203B41FA5}">
                      <a16:colId xmlns:a16="http://schemas.microsoft.com/office/drawing/2014/main" val="3011906009"/>
                    </a:ext>
                  </a:extLst>
                </a:gridCol>
                <a:gridCol w="2042113">
                  <a:extLst>
                    <a:ext uri="{9D8B030D-6E8A-4147-A177-3AD203B41FA5}">
                      <a16:colId xmlns:a16="http://schemas.microsoft.com/office/drawing/2014/main" val="4175990863"/>
                    </a:ext>
                  </a:extLst>
                </a:gridCol>
                <a:gridCol w="2477376">
                  <a:extLst>
                    <a:ext uri="{9D8B030D-6E8A-4147-A177-3AD203B41FA5}">
                      <a16:colId xmlns:a16="http://schemas.microsoft.com/office/drawing/2014/main" val="4018047943"/>
                    </a:ext>
                  </a:extLst>
                </a:gridCol>
              </a:tblGrid>
              <a:tr h="370840">
                <a:tc>
                  <a:txBody>
                    <a:bodyPr/>
                    <a:lstStyle/>
                    <a:p>
                      <a:pPr algn="ctr"/>
                      <a:r>
                        <a:rPr lang="zh-TW" altLang="en-US" dirty="0"/>
                        <a:t>九大項目</a:t>
                      </a:r>
                      <a:endParaRPr lang="en-US" altLang="zh-TW"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a:t>承辦單位</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a:t>聯絡窗口</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268460876"/>
                  </a:ext>
                </a:extLst>
              </a:tr>
              <a:tr h="370840">
                <a:tc>
                  <a:txBody>
                    <a:bodyPr/>
                    <a:lstStyle/>
                    <a:p>
                      <a:pPr algn="ctr"/>
                      <a:r>
                        <a:rPr lang="zh-TW" altLang="en-US" dirty="0"/>
                        <a:t>課業學習</a:t>
                      </a:r>
                      <a:endParaRPr lang="en-US" altLang="zh-TW" dirty="0">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a:t>教發處教學發展組</a:t>
                      </a:r>
                      <a:endParaRPr lang="en-US" altLang="zh-TW" dirty="0"/>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t>(B205)</a:t>
                      </a:r>
                      <a:endParaRPr lang="en-US" altLang="zh-TW"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a:t>楊小芬</a:t>
                      </a:r>
                      <a:r>
                        <a:rPr lang="en-US" altLang="zh-TW" dirty="0"/>
                        <a:t>/</a:t>
                      </a:r>
                      <a:r>
                        <a:rPr lang="zh-TW" altLang="en-US" dirty="0"/>
                        <a:t>校內分機：</a:t>
                      </a:r>
                      <a:r>
                        <a:rPr lang="en-US" altLang="zh-TW" dirty="0"/>
                        <a:t>1293</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6664789"/>
                  </a:ext>
                </a:extLst>
              </a:tr>
              <a:tr h="370840">
                <a:tc>
                  <a:txBody>
                    <a:bodyPr/>
                    <a:lstStyle/>
                    <a:p>
                      <a:pPr algn="ctr"/>
                      <a:r>
                        <a:rPr lang="zh-TW" altLang="en-US" dirty="0"/>
                        <a:t>專業證照</a:t>
                      </a:r>
                      <a:endParaRPr lang="zh-TW" altLang="en-US" dirty="0">
                        <a:latin typeface="微軟正黑體" panose="020B0604030504040204" pitchFamily="34" charset="-120"/>
                        <a:ea typeface="微軟正黑體" panose="020B0604030504040204" pitchFamily="34" charset="-120"/>
                      </a:endParaRPr>
                    </a:p>
                  </a:txBody>
                  <a:tcPr/>
                </a:tc>
                <a:tc rowSpan="2">
                  <a:txBody>
                    <a:bodyPr/>
                    <a:lstStyle/>
                    <a:p>
                      <a:pPr algn="ctr"/>
                      <a:r>
                        <a:rPr lang="zh-TW" altLang="en-US" dirty="0"/>
                        <a:t>學務處職涯中心</a:t>
                      </a:r>
                      <a:endParaRPr lang="en-US" altLang="zh-TW" dirty="0"/>
                    </a:p>
                    <a:p>
                      <a:pPr algn="ctr"/>
                      <a:r>
                        <a:rPr lang="en-US" altLang="zh-TW" dirty="0"/>
                        <a:t>(NB110)</a:t>
                      </a:r>
                      <a:endParaRPr lang="zh-TW" altLang="en-US" dirty="0">
                        <a:latin typeface="微軟正黑體" panose="020B0604030504040204" pitchFamily="34" charset="-120"/>
                        <a:ea typeface="微軟正黑體" panose="020B0604030504040204" pitchFamily="34" charset="-120"/>
                      </a:endParaRPr>
                    </a:p>
                  </a:txBody>
                  <a:tcPr anchor="ctr"/>
                </a:tc>
                <a:tc rowSpan="2">
                  <a:txBody>
                    <a:bodyPr/>
                    <a:lstStyle/>
                    <a:p>
                      <a:pPr algn="ctr"/>
                      <a:r>
                        <a:rPr lang="zh-TW" altLang="en-US" dirty="0"/>
                        <a:t>林宜玫</a:t>
                      </a:r>
                      <a:r>
                        <a:rPr lang="en-US" altLang="zh-TW" dirty="0"/>
                        <a:t>/</a:t>
                      </a:r>
                      <a:r>
                        <a:rPr lang="zh-TW" altLang="en-US" dirty="0"/>
                        <a:t>校內分機：</a:t>
                      </a:r>
                      <a:r>
                        <a:rPr lang="en-US" altLang="zh-TW" dirty="0"/>
                        <a:t>2207</a:t>
                      </a: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717654942"/>
                  </a:ext>
                </a:extLst>
              </a:tr>
              <a:tr h="370840">
                <a:tc>
                  <a:txBody>
                    <a:bodyPr/>
                    <a:lstStyle/>
                    <a:p>
                      <a:pPr algn="ctr"/>
                      <a:r>
                        <a:rPr lang="zh-TW" altLang="en-US" dirty="0"/>
                        <a:t>就業增能</a:t>
                      </a:r>
                      <a:endParaRPr lang="zh-TW" altLang="en-US" dirty="0">
                        <a:latin typeface="微軟正黑體" panose="020B0604030504040204" pitchFamily="34" charset="-120"/>
                        <a:ea typeface="微軟正黑體" panose="020B0604030504040204" pitchFamily="34" charset="-120"/>
                      </a:endParaRPr>
                    </a:p>
                  </a:txBody>
                  <a:tcPr>
                    <a:solidFill>
                      <a:srgbClr val="EDECEA"/>
                    </a:solidFill>
                  </a:tcPr>
                </a:tc>
                <a:tc vMerge="1">
                  <a:txBody>
                    <a:bodyPr/>
                    <a:lstStyle/>
                    <a:p>
                      <a:endParaRPr lang="zh-TW" altLang="en-US" dirty="0"/>
                    </a:p>
                  </a:txBody>
                  <a:tcPr/>
                </a:tc>
                <a:tc vMerge="1">
                  <a:txBody>
                    <a:bodyPr/>
                    <a:lstStyle/>
                    <a:p>
                      <a:endParaRPr lang="zh-TW" altLang="en-US" dirty="0"/>
                    </a:p>
                  </a:txBody>
                  <a:tcPr/>
                </a:tc>
                <a:extLst>
                  <a:ext uri="{0D108BD9-81ED-4DB2-BD59-A6C34878D82A}">
                    <a16:rowId xmlns:a16="http://schemas.microsoft.com/office/drawing/2014/main" val="2842458389"/>
                  </a:ext>
                </a:extLst>
              </a:tr>
              <a:tr h="370840">
                <a:tc>
                  <a:txBody>
                    <a:bodyPr/>
                    <a:lstStyle/>
                    <a:p>
                      <a:pPr algn="ctr"/>
                      <a:r>
                        <a:rPr lang="zh-TW" altLang="en-US" dirty="0"/>
                        <a:t>校外競賽</a:t>
                      </a:r>
                      <a:endParaRPr lang="zh-TW" altLang="en-US" dirty="0">
                        <a:latin typeface="微軟正黑體" panose="020B0604030504040204" pitchFamily="34" charset="-120"/>
                        <a:ea typeface="微軟正黑體" panose="020B0604030504040204" pitchFamily="34" charset="-120"/>
                      </a:endParaRPr>
                    </a:p>
                  </a:txBody>
                  <a:tcPr anchor="ctr">
                    <a:solidFill>
                      <a:srgbClr val="D9D7D2"/>
                    </a:solidFill>
                  </a:tcPr>
                </a:tc>
                <a:tc>
                  <a:txBody>
                    <a:bodyPr/>
                    <a:lstStyle/>
                    <a:p>
                      <a:pPr algn="ctr"/>
                      <a:r>
                        <a:rPr lang="zh-TW" altLang="en-US" dirty="0"/>
                        <a:t>學務處生住組</a:t>
                      </a:r>
                      <a:endParaRPr lang="en-US" altLang="zh-TW" dirty="0"/>
                    </a:p>
                    <a:p>
                      <a:pPr algn="ctr"/>
                      <a:r>
                        <a:rPr lang="en-US" altLang="zh-TW" dirty="0"/>
                        <a:t>(B107)</a:t>
                      </a:r>
                      <a:endParaRPr lang="en-US" altLang="zh-TW" dirty="0">
                        <a:latin typeface="微軟正黑體" panose="020B0604030504040204" pitchFamily="34" charset="-120"/>
                        <a:ea typeface="微軟正黑體" panose="020B0604030504040204" pitchFamily="34" charset="-120"/>
                      </a:endParaRPr>
                    </a:p>
                  </a:txBody>
                  <a:tcPr>
                    <a:solidFill>
                      <a:srgbClr val="D9D7D2"/>
                    </a:solidFill>
                  </a:tcPr>
                </a:tc>
                <a:tc>
                  <a:txBody>
                    <a:bodyPr/>
                    <a:lstStyle/>
                    <a:p>
                      <a:pPr algn="ctr"/>
                      <a:r>
                        <a:rPr lang="zh-TW" altLang="en-US" dirty="0"/>
                        <a:t>余文明</a:t>
                      </a:r>
                      <a:r>
                        <a:rPr lang="en-US" altLang="zh-TW" dirty="0"/>
                        <a:t>/</a:t>
                      </a:r>
                      <a:r>
                        <a:rPr lang="zh-TW" altLang="en-US" dirty="0"/>
                        <a:t>校內分機：</a:t>
                      </a:r>
                      <a:r>
                        <a:rPr lang="en-US" altLang="zh-TW" dirty="0"/>
                        <a:t>1427</a:t>
                      </a:r>
                      <a:endParaRPr lang="zh-TW" altLang="en-US" dirty="0">
                        <a:latin typeface="微軟正黑體" panose="020B0604030504040204" pitchFamily="34" charset="-120"/>
                        <a:ea typeface="微軟正黑體" panose="020B0604030504040204" pitchFamily="34" charset="-120"/>
                      </a:endParaRPr>
                    </a:p>
                  </a:txBody>
                  <a:tcPr anchor="ctr">
                    <a:solidFill>
                      <a:srgbClr val="D9D7D2"/>
                    </a:solidFill>
                  </a:tcPr>
                </a:tc>
                <a:extLst>
                  <a:ext uri="{0D108BD9-81ED-4DB2-BD59-A6C34878D82A}">
                    <a16:rowId xmlns:a16="http://schemas.microsoft.com/office/drawing/2014/main" val="811693452"/>
                  </a:ext>
                </a:extLst>
              </a:tr>
              <a:tr h="370840">
                <a:tc>
                  <a:txBody>
                    <a:bodyPr/>
                    <a:lstStyle/>
                    <a:p>
                      <a:pPr algn="ctr"/>
                      <a:r>
                        <a:rPr lang="zh-TW" altLang="en-US" dirty="0"/>
                        <a:t>外語檢定</a:t>
                      </a:r>
                      <a:endParaRPr lang="zh-TW" altLang="en-US" dirty="0">
                        <a:latin typeface="微軟正黑體" panose="020B0604030504040204" pitchFamily="34" charset="-120"/>
                        <a:ea typeface="微軟正黑體" panose="020B0604030504040204" pitchFamily="34" charset="-120"/>
                      </a:endParaRPr>
                    </a:p>
                  </a:txBody>
                  <a:tcPr>
                    <a:solidFill>
                      <a:srgbClr val="EDECEA"/>
                    </a:solidFill>
                  </a:tcPr>
                </a:tc>
                <a:tc rowSpan="5">
                  <a:txBody>
                    <a:bodyPr/>
                    <a:lstStyle/>
                    <a:p>
                      <a:pPr algn="ctr"/>
                      <a:r>
                        <a:rPr lang="zh-TW" altLang="en-US" dirty="0"/>
                        <a:t>學</a:t>
                      </a:r>
                      <a:r>
                        <a:rPr lang="zh-TW" altLang="en-US"/>
                        <a:t>務處課指組</a:t>
                      </a:r>
                      <a:endParaRPr lang="en-US" altLang="zh-TW" dirty="0"/>
                    </a:p>
                    <a:p>
                      <a:pPr algn="ctr"/>
                      <a:r>
                        <a:rPr lang="en-US" altLang="zh-TW" dirty="0"/>
                        <a:t>(H101)</a:t>
                      </a:r>
                      <a:endParaRPr lang="en-US" altLang="zh-TW" dirty="0">
                        <a:latin typeface="微軟正黑體" panose="020B0604030504040204" pitchFamily="34" charset="-120"/>
                        <a:ea typeface="微軟正黑體" panose="020B0604030504040204" pitchFamily="34" charset="-120"/>
                      </a:endParaRPr>
                    </a:p>
                  </a:txBody>
                  <a:tcPr anchor="ctr">
                    <a:solidFill>
                      <a:srgbClr val="EDECEA"/>
                    </a:solidFill>
                  </a:tcPr>
                </a:tc>
                <a:tc rowSpan="5">
                  <a:txBody>
                    <a:bodyPr/>
                    <a:lstStyle/>
                    <a:p>
                      <a:pPr algn="ctr"/>
                      <a:r>
                        <a:rPr lang="zh-TW" altLang="en-US" dirty="0"/>
                        <a:t>鄭雅純</a:t>
                      </a:r>
                      <a:r>
                        <a:rPr lang="en-US" altLang="zh-TW" dirty="0"/>
                        <a:t>/</a:t>
                      </a:r>
                      <a:r>
                        <a:rPr lang="zh-TW" altLang="en-US" dirty="0"/>
                        <a:t>校內分機：</a:t>
                      </a:r>
                      <a:r>
                        <a:rPr lang="en-US" altLang="zh-TW" dirty="0"/>
                        <a:t>1502</a:t>
                      </a:r>
                      <a:endParaRPr lang="en-US" altLang="zh-TW" dirty="0">
                        <a:latin typeface="微軟正黑體" panose="020B0604030504040204" pitchFamily="34" charset="-120"/>
                        <a:ea typeface="微軟正黑體" panose="020B0604030504040204" pitchFamily="34" charset="-120"/>
                      </a:endParaRPr>
                    </a:p>
                  </a:txBody>
                  <a:tcPr anchor="ctr">
                    <a:solidFill>
                      <a:srgbClr val="EDECEA"/>
                    </a:solidFill>
                  </a:tcPr>
                </a:tc>
                <a:extLst>
                  <a:ext uri="{0D108BD9-81ED-4DB2-BD59-A6C34878D82A}">
                    <a16:rowId xmlns:a16="http://schemas.microsoft.com/office/drawing/2014/main" val="3031850122"/>
                  </a:ext>
                </a:extLst>
              </a:tr>
              <a:tr h="370840">
                <a:tc>
                  <a:txBody>
                    <a:bodyPr/>
                    <a:lstStyle/>
                    <a:p>
                      <a:pPr algn="ctr"/>
                      <a:r>
                        <a:rPr lang="zh-TW" altLang="en-US" dirty="0"/>
                        <a:t>共通職能</a:t>
                      </a:r>
                      <a:endParaRPr lang="zh-TW" altLang="en-US" dirty="0">
                        <a:latin typeface="微軟正黑體" panose="020B0604030504040204" pitchFamily="34" charset="-120"/>
                        <a:ea typeface="微軟正黑體" panose="020B0604030504040204" pitchFamily="34" charset="-120"/>
                      </a:endParaRPr>
                    </a:p>
                  </a:txBody>
                  <a:tcPr>
                    <a:solidFill>
                      <a:srgbClr val="EDECEA"/>
                    </a:solidFill>
                  </a:tcPr>
                </a:tc>
                <a:tc vMerge="1">
                  <a:txBody>
                    <a:bodyPr/>
                    <a:lstStyle/>
                    <a:p>
                      <a:endParaRPr lang="zh-TW" altLang="en-US" dirty="0"/>
                    </a:p>
                  </a:txBody>
                  <a:tcPr/>
                </a:tc>
                <a:tc vMerge="1">
                  <a:txBody>
                    <a:bodyPr/>
                    <a:lstStyle/>
                    <a:p>
                      <a:endParaRPr lang="zh-TW" altLang="en-US" dirty="0"/>
                    </a:p>
                  </a:txBody>
                  <a:tcPr/>
                </a:tc>
                <a:extLst>
                  <a:ext uri="{0D108BD9-81ED-4DB2-BD59-A6C34878D82A}">
                    <a16:rowId xmlns:a16="http://schemas.microsoft.com/office/drawing/2014/main" val="4086058291"/>
                  </a:ext>
                </a:extLst>
              </a:tr>
              <a:tr h="370840">
                <a:tc>
                  <a:txBody>
                    <a:bodyPr/>
                    <a:lstStyle/>
                    <a:p>
                      <a:pPr algn="ctr"/>
                      <a:r>
                        <a:rPr lang="zh-TW" altLang="en-US" dirty="0">
                          <a:latin typeface="微軟正黑體" panose="020B0604030504040204" pitchFamily="34" charset="-120"/>
                          <a:ea typeface="微軟正黑體" panose="020B0604030504040204" pitchFamily="34" charset="-120"/>
                        </a:rPr>
                        <a:t>跨域學習</a:t>
                      </a:r>
                    </a:p>
                  </a:txBody>
                  <a:tcPr>
                    <a:solidFill>
                      <a:srgbClr val="EDECEA"/>
                    </a:solidFill>
                  </a:tcPr>
                </a:tc>
                <a:tc vMerge="1">
                  <a:txBody>
                    <a:bodyPr/>
                    <a:lstStyle/>
                    <a:p>
                      <a:endParaRPr lang="zh-TW" altLang="en-US" dirty="0"/>
                    </a:p>
                  </a:txBody>
                  <a:tcPr/>
                </a:tc>
                <a:tc vMerge="1">
                  <a:txBody>
                    <a:bodyPr/>
                    <a:lstStyle/>
                    <a:p>
                      <a:endParaRPr lang="zh-TW" altLang="en-US" dirty="0"/>
                    </a:p>
                  </a:txBody>
                  <a:tcPr/>
                </a:tc>
                <a:extLst>
                  <a:ext uri="{0D108BD9-81ED-4DB2-BD59-A6C34878D82A}">
                    <a16:rowId xmlns:a16="http://schemas.microsoft.com/office/drawing/2014/main" val="305335958"/>
                  </a:ext>
                </a:extLst>
              </a:tr>
              <a:tr h="370840">
                <a:tc>
                  <a:txBody>
                    <a:bodyPr/>
                    <a:lstStyle/>
                    <a:p>
                      <a:pPr algn="ctr"/>
                      <a:r>
                        <a:rPr lang="zh-TW" altLang="en-US" dirty="0"/>
                        <a:t>海外研修</a:t>
                      </a:r>
                      <a:endParaRPr lang="zh-TW" altLang="en-US" dirty="0">
                        <a:latin typeface="微軟正黑體" panose="020B0604030504040204" pitchFamily="34" charset="-120"/>
                        <a:ea typeface="微軟正黑體" panose="020B0604030504040204" pitchFamily="34" charset="-120"/>
                      </a:endParaRPr>
                    </a:p>
                  </a:txBody>
                  <a:tcPr>
                    <a:solidFill>
                      <a:srgbClr val="EDECEA"/>
                    </a:solidFill>
                  </a:tcPr>
                </a:tc>
                <a:tc vMerge="1">
                  <a:txBody>
                    <a:bodyPr/>
                    <a:lstStyle/>
                    <a:p>
                      <a:endParaRPr lang="zh-TW" altLang="en-US" dirty="0"/>
                    </a:p>
                  </a:txBody>
                  <a:tcPr/>
                </a:tc>
                <a:tc vMerge="1">
                  <a:txBody>
                    <a:bodyPr/>
                    <a:lstStyle/>
                    <a:p>
                      <a:endParaRPr lang="zh-TW" altLang="en-US" dirty="0"/>
                    </a:p>
                  </a:txBody>
                  <a:tcPr/>
                </a:tc>
                <a:extLst>
                  <a:ext uri="{0D108BD9-81ED-4DB2-BD59-A6C34878D82A}">
                    <a16:rowId xmlns:a16="http://schemas.microsoft.com/office/drawing/2014/main" val="1303636012"/>
                  </a:ext>
                </a:extLst>
              </a:tr>
              <a:tr h="370840">
                <a:tc>
                  <a:txBody>
                    <a:bodyPr/>
                    <a:lstStyle/>
                    <a:p>
                      <a:pPr algn="ctr"/>
                      <a:r>
                        <a:rPr lang="zh-TW" altLang="en-US" dirty="0"/>
                        <a:t>其他</a:t>
                      </a:r>
                      <a:endParaRPr lang="zh-TW" altLang="en-US" dirty="0">
                        <a:latin typeface="微軟正黑體" panose="020B0604030504040204" pitchFamily="34" charset="-120"/>
                        <a:ea typeface="微軟正黑體" panose="020B0604030504040204" pitchFamily="34" charset="-120"/>
                      </a:endParaRPr>
                    </a:p>
                  </a:txBody>
                  <a:tcPr>
                    <a:solidFill>
                      <a:srgbClr val="EDECEA"/>
                    </a:solidFill>
                  </a:tcPr>
                </a:tc>
                <a:tc vMerge="1">
                  <a:txBody>
                    <a:bodyPr/>
                    <a:lstStyle/>
                    <a:p>
                      <a:endParaRPr lang="zh-TW" altLang="en-US" dirty="0"/>
                    </a:p>
                  </a:txBody>
                  <a:tcPr/>
                </a:tc>
                <a:tc vMerge="1">
                  <a:txBody>
                    <a:bodyPr/>
                    <a:lstStyle/>
                    <a:p>
                      <a:endParaRPr lang="zh-TW" altLang="en-US" dirty="0"/>
                    </a:p>
                  </a:txBody>
                  <a:tcPr/>
                </a:tc>
                <a:extLst>
                  <a:ext uri="{0D108BD9-81ED-4DB2-BD59-A6C34878D82A}">
                    <a16:rowId xmlns:a16="http://schemas.microsoft.com/office/drawing/2014/main" val="721625662"/>
                  </a:ext>
                </a:extLst>
              </a:tr>
            </a:tbl>
          </a:graphicData>
        </a:graphic>
      </p:graphicFrame>
      <p:sp>
        <p:nvSpPr>
          <p:cNvPr id="2" name="矩形 1"/>
          <p:cNvSpPr/>
          <p:nvPr/>
        </p:nvSpPr>
        <p:spPr>
          <a:xfrm>
            <a:off x="1667054" y="5928974"/>
            <a:ext cx="827021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每位學生</a:t>
            </a:r>
            <a:r>
              <a:rPr kumimoji="0" lang="zh-TW" alt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rPr>
              <a:t>至少選擇</a:t>
            </a:r>
            <a:r>
              <a:rPr kumimoji="0" lang="zh-TW"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rPr>
              <a:t>兩項</a:t>
            </a:r>
            <a:r>
              <a:rPr kumimoji="0" lang="zh-TW" alt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rPr>
              <a:t>計畫執行</a:t>
            </a: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a:t>
            </a: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教育部規定</a:t>
            </a: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a:t>
            </a:r>
          </a:p>
        </p:txBody>
      </p:sp>
    </p:spTree>
    <p:extLst>
      <p:ext uri="{BB962C8B-B14F-4D97-AF65-F5344CB8AC3E}">
        <p14:creationId xmlns:p14="http://schemas.microsoft.com/office/powerpoint/2010/main" val="38428980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98218" y="342901"/>
            <a:ext cx="5395565" cy="723900"/>
          </a:xfrm>
        </p:spPr>
        <p:txBody>
          <a:bodyPr>
            <a:normAutofit fontScale="90000"/>
          </a:bodyPr>
          <a:lstStyle/>
          <a:p>
            <a:r>
              <a:rPr lang="zh-TW" altLang="en-US" sz="4400" dirty="0">
                <a:latin typeface="微軟正黑體" panose="020B0604030504040204" pitchFamily="34" charset="-120"/>
                <a:ea typeface="微軟正黑體" panose="020B0604030504040204" pitchFamily="34" charset="-120"/>
              </a:rPr>
              <a:t>各系系輔導老師名單</a:t>
            </a:r>
          </a:p>
        </p:txBody>
      </p:sp>
      <p:pic>
        <p:nvPicPr>
          <p:cNvPr id="4" name="圖片 3">
            <a:extLst>
              <a:ext uri="{FF2B5EF4-FFF2-40B4-BE49-F238E27FC236}">
                <a16:creationId xmlns:a16="http://schemas.microsoft.com/office/drawing/2014/main" id="{AF3F9C5A-BFA7-4DF2-9E78-573AF285CF8F}"/>
              </a:ext>
            </a:extLst>
          </p:cNvPr>
          <p:cNvPicPr>
            <a:picLocks noChangeAspect="1"/>
          </p:cNvPicPr>
          <p:nvPr/>
        </p:nvPicPr>
        <p:blipFill>
          <a:blip r:embed="rId2"/>
          <a:stretch>
            <a:fillRect/>
          </a:stretch>
        </p:blipFill>
        <p:spPr>
          <a:xfrm>
            <a:off x="601132" y="1210733"/>
            <a:ext cx="10981267" cy="5477934"/>
          </a:xfrm>
          <a:prstGeom prst="rect">
            <a:avLst/>
          </a:prstGeom>
        </p:spPr>
      </p:pic>
    </p:spTree>
    <p:extLst>
      <p:ext uri="{BB962C8B-B14F-4D97-AF65-F5344CB8AC3E}">
        <p14:creationId xmlns:p14="http://schemas.microsoft.com/office/powerpoint/2010/main" val="1843020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3398218" y="342901"/>
            <a:ext cx="5395565" cy="723900"/>
          </a:xfrm>
        </p:spPr>
        <p:txBody>
          <a:bodyPr>
            <a:normAutofit fontScale="90000"/>
          </a:bodyPr>
          <a:lstStyle/>
          <a:p>
            <a:r>
              <a:rPr lang="zh-TW" altLang="en-US" sz="4400" dirty="0">
                <a:latin typeface="微軟正黑體" panose="020B0604030504040204" pitchFamily="34" charset="-120"/>
                <a:ea typeface="微軟正黑體" panose="020B0604030504040204" pitchFamily="34" charset="-120"/>
              </a:rPr>
              <a:t>各系系輔導老師名單</a:t>
            </a:r>
          </a:p>
        </p:txBody>
      </p:sp>
      <p:pic>
        <p:nvPicPr>
          <p:cNvPr id="2" name="圖片 1">
            <a:extLst>
              <a:ext uri="{FF2B5EF4-FFF2-40B4-BE49-F238E27FC236}">
                <a16:creationId xmlns:a16="http://schemas.microsoft.com/office/drawing/2014/main" id="{876688DC-9D1B-44F7-991D-EAD472CDAC71}"/>
              </a:ext>
            </a:extLst>
          </p:cNvPr>
          <p:cNvPicPr>
            <a:picLocks noChangeAspect="1"/>
          </p:cNvPicPr>
          <p:nvPr/>
        </p:nvPicPr>
        <p:blipFill>
          <a:blip r:embed="rId2"/>
          <a:stretch>
            <a:fillRect/>
          </a:stretch>
        </p:blipFill>
        <p:spPr>
          <a:xfrm>
            <a:off x="584200" y="1286933"/>
            <a:ext cx="11040533" cy="5325534"/>
          </a:xfrm>
          <a:prstGeom prst="rect">
            <a:avLst/>
          </a:prstGeom>
        </p:spPr>
      </p:pic>
    </p:spTree>
    <p:extLst>
      <p:ext uri="{BB962C8B-B14F-4D97-AF65-F5344CB8AC3E}">
        <p14:creationId xmlns:p14="http://schemas.microsoft.com/office/powerpoint/2010/main" val="10208374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5">
            <a:extLst>
              <a:ext uri="{FF2B5EF4-FFF2-40B4-BE49-F238E27FC236}">
                <a16:creationId xmlns:a16="http://schemas.microsoft.com/office/drawing/2014/main" id="{B34D6DD6-DAD8-4812-BA7F-AEA841FBB332}"/>
              </a:ext>
            </a:extLst>
          </p:cNvPr>
          <p:cNvSpPr>
            <a:spLocks noGrp="1"/>
          </p:cNvSpPr>
          <p:nvPr>
            <p:ph idx="1"/>
          </p:nvPr>
        </p:nvSpPr>
        <p:spPr>
          <a:xfrm>
            <a:off x="1539117" y="281695"/>
            <a:ext cx="9029700" cy="1509005"/>
          </a:xfrm>
        </p:spPr>
        <p:txBody>
          <a:bodyPr>
            <a:noAutofit/>
          </a:bodyPr>
          <a:lstStyle/>
          <a:p>
            <a:pPr marL="0" indent="0" algn="ctr">
              <a:buNone/>
            </a:pPr>
            <a:r>
              <a:rPr lang="zh-TW" altLang="en-US" sz="4000" b="1" dirty="0">
                <a:latin typeface="微軟正黑體" panose="020B0604030504040204" pitchFamily="34" charset="-120"/>
                <a:ea typeface="微軟正黑體" panose="020B0604030504040204" pitchFamily="34" charset="-120"/>
              </a:rPr>
              <a:t>對於弘愛築夢有相關問題</a:t>
            </a:r>
            <a:endParaRPr lang="en-US" altLang="zh-TW" sz="4000" b="1" dirty="0">
              <a:latin typeface="微軟正黑體" panose="020B0604030504040204" pitchFamily="34" charset="-120"/>
              <a:ea typeface="微軟正黑體" panose="020B0604030504040204" pitchFamily="34" charset="-120"/>
            </a:endParaRPr>
          </a:p>
          <a:p>
            <a:pPr marL="0" indent="0" algn="ctr">
              <a:buNone/>
            </a:pPr>
            <a:r>
              <a:rPr lang="zh-TW" altLang="en-US" sz="4000" b="1" dirty="0">
                <a:latin typeface="微軟正黑體" panose="020B0604030504040204" pitchFamily="34" charset="-120"/>
                <a:ea typeface="微軟正黑體" panose="020B0604030504040204" pitchFamily="34" charset="-120"/>
              </a:rPr>
              <a:t>請洽學務處或各承辦單位</a:t>
            </a:r>
            <a:endParaRPr lang="en-US" altLang="zh-TW" sz="4000" b="1" dirty="0">
              <a:latin typeface="微軟正黑體" panose="020B0604030504040204" pitchFamily="34" charset="-120"/>
              <a:ea typeface="微軟正黑體" panose="020B0604030504040204" pitchFamily="34" charset="-120"/>
            </a:endParaRPr>
          </a:p>
        </p:txBody>
      </p:sp>
      <p:pic>
        <p:nvPicPr>
          <p:cNvPr id="12" name="圖片 11">
            <a:extLst>
              <a:ext uri="{FF2B5EF4-FFF2-40B4-BE49-F238E27FC236}">
                <a16:creationId xmlns:a16="http://schemas.microsoft.com/office/drawing/2014/main" id="{3A5226F5-87A5-4D61-9187-D0FCF4957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818" y="3856974"/>
            <a:ext cx="2171568" cy="2171568"/>
          </a:xfrm>
          <a:prstGeom prst="rect">
            <a:avLst/>
          </a:prstGeom>
        </p:spPr>
      </p:pic>
      <p:sp>
        <p:nvSpPr>
          <p:cNvPr id="5" name="矩形 4"/>
          <p:cNvSpPr/>
          <p:nvPr/>
        </p:nvSpPr>
        <p:spPr>
          <a:xfrm>
            <a:off x="882238" y="2560560"/>
            <a:ext cx="5436681" cy="830997"/>
          </a:xfrm>
          <a:prstGeom prst="rect">
            <a:avLst/>
          </a:prstGeom>
        </p:spPr>
        <p:txBody>
          <a:bodyPr wrap="none">
            <a:spAutoFit/>
          </a:bodyPr>
          <a:lstStyle/>
          <a:p>
            <a:pPr algn="ctr"/>
            <a:r>
              <a:rPr lang="zh-TW" altLang="en-US" sz="2400" dirty="0">
                <a:latin typeface="微軟正黑體" panose="020B0604030504040204" pitchFamily="34" charset="-120"/>
                <a:cs typeface="Arial" panose="020B0604020202020204" pitchFamily="34" charset="0"/>
              </a:rPr>
              <a:t>學務處弘愛築夢網頁網址</a:t>
            </a:r>
            <a:r>
              <a:rPr lang="en-US" altLang="zh-TW" sz="2400" dirty="0">
                <a:latin typeface="微軟正黑體" panose="020B0604030504040204" pitchFamily="34" charset="-120"/>
                <a:cs typeface="Arial" panose="020B0604020202020204" pitchFamily="34" charset="0"/>
              </a:rPr>
              <a:t>&amp;QRCODE</a:t>
            </a:r>
            <a:r>
              <a:rPr lang="zh-TW" altLang="en-US" sz="2400" dirty="0">
                <a:latin typeface="微軟正黑體" panose="020B0604030504040204" pitchFamily="34" charset="-120"/>
                <a:cs typeface="Arial" panose="020B0604020202020204" pitchFamily="34" charset="0"/>
              </a:rPr>
              <a:t>：</a:t>
            </a:r>
            <a:br>
              <a:rPr lang="en-US" altLang="zh-TW" sz="2400" dirty="0">
                <a:latin typeface="微軟正黑體" panose="020B0604030504040204" pitchFamily="34" charset="-120"/>
                <a:cs typeface="Arial" panose="020B0604020202020204" pitchFamily="34" charset="0"/>
              </a:rPr>
            </a:br>
            <a:r>
              <a:rPr lang="en-US" altLang="zh-TW" sz="2400" dirty="0">
                <a:latin typeface="微軟正黑體" panose="020B0604030504040204" pitchFamily="34" charset="-120"/>
                <a:cs typeface="Arial" panose="020B0604020202020204" pitchFamily="34" charset="0"/>
              </a:rPr>
              <a:t>https://reurl.cc/geA75R</a:t>
            </a:r>
            <a:endParaRPr lang="zh-TW" altLang="en-US" sz="2400" dirty="0"/>
          </a:p>
        </p:txBody>
      </p:sp>
      <p:sp>
        <p:nvSpPr>
          <p:cNvPr id="14" name="矩形 13"/>
          <p:cNvSpPr/>
          <p:nvPr/>
        </p:nvSpPr>
        <p:spPr>
          <a:xfrm>
            <a:off x="6852936" y="2550280"/>
            <a:ext cx="5237331" cy="830997"/>
          </a:xfrm>
          <a:prstGeom prst="rect">
            <a:avLst/>
          </a:prstGeom>
        </p:spPr>
        <p:txBody>
          <a:bodyPr wrap="none">
            <a:spAutoFit/>
          </a:bodyPr>
          <a:lstStyle/>
          <a:p>
            <a:pPr algn="ctr"/>
            <a:r>
              <a:rPr lang="zh-TW" altLang="en-US" sz="2400" dirty="0">
                <a:latin typeface="微軟正黑體" panose="020B0604030504040204" pitchFamily="34" charset="-120"/>
                <a:cs typeface="Arial" panose="020B0604020202020204" pitchFamily="34" charset="0"/>
              </a:rPr>
              <a:t>學務處弘愛築夢社群</a:t>
            </a:r>
            <a:r>
              <a:rPr lang="en-US" altLang="zh-TW" sz="2400" dirty="0">
                <a:latin typeface="微軟正黑體" panose="020B0604030504040204" pitchFamily="34" charset="-120"/>
                <a:cs typeface="Arial" panose="020B0604020202020204" pitchFamily="34" charset="0"/>
              </a:rPr>
              <a:t>QRCODE</a:t>
            </a:r>
            <a:r>
              <a:rPr lang="zh-TW" altLang="en-US" sz="2400" dirty="0">
                <a:latin typeface="微軟正黑體" panose="020B0604030504040204" pitchFamily="34" charset="-120"/>
                <a:cs typeface="Arial" panose="020B0604020202020204" pitchFamily="34" charset="0"/>
              </a:rPr>
              <a:t>：</a:t>
            </a:r>
            <a:endParaRPr lang="en-US" altLang="zh-TW" sz="2400" dirty="0">
              <a:latin typeface="微軟正黑體" panose="020B0604030504040204" pitchFamily="34" charset="-120"/>
              <a:cs typeface="Arial" panose="020B0604020202020204" pitchFamily="34" charset="0"/>
            </a:endParaRPr>
          </a:p>
          <a:p>
            <a:pPr algn="ctr"/>
            <a:r>
              <a:rPr lang="zh-TW" altLang="en-US" sz="2400" b="1" dirty="0">
                <a:solidFill>
                  <a:srgbClr val="FF0000"/>
                </a:solidFill>
                <a:latin typeface="微軟正黑體" panose="020B0604030504040204" pitchFamily="34" charset="-120"/>
                <a:cs typeface="Arial" panose="020B0604020202020204" pitchFamily="34" charset="0"/>
              </a:rPr>
              <a:t>加入社群請務必把名稱改為學號</a:t>
            </a:r>
            <a:r>
              <a:rPr lang="en-US" altLang="zh-TW" sz="2400" b="1" dirty="0">
                <a:solidFill>
                  <a:srgbClr val="FF0000"/>
                </a:solidFill>
                <a:latin typeface="微軟正黑體" panose="020B0604030504040204" pitchFamily="34" charset="-120"/>
                <a:cs typeface="Arial" panose="020B0604020202020204" pitchFamily="34" charset="0"/>
              </a:rPr>
              <a:t>/</a:t>
            </a:r>
            <a:r>
              <a:rPr lang="zh-TW" altLang="en-US" sz="2400" b="1" dirty="0">
                <a:solidFill>
                  <a:srgbClr val="FF0000"/>
                </a:solidFill>
                <a:latin typeface="微軟正黑體" panose="020B0604030504040204" pitchFamily="34" charset="-120"/>
                <a:cs typeface="Arial" panose="020B0604020202020204" pitchFamily="34" charset="0"/>
              </a:rPr>
              <a:t>姓名</a:t>
            </a:r>
            <a:endParaRPr lang="zh-TW" altLang="en-US" sz="2400" b="1" dirty="0">
              <a:solidFill>
                <a:srgbClr val="FF0000"/>
              </a:solidFill>
            </a:endParaRPr>
          </a:p>
        </p:txBody>
      </p:sp>
      <p:pic>
        <p:nvPicPr>
          <p:cNvPr id="3" name="圖片 2">
            <a:extLst>
              <a:ext uri="{FF2B5EF4-FFF2-40B4-BE49-F238E27FC236}">
                <a16:creationId xmlns:a16="http://schemas.microsoft.com/office/drawing/2014/main" id="{D2F730B2-6432-419A-829D-A1AD572FD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908" y="3752133"/>
            <a:ext cx="2381250" cy="2381250"/>
          </a:xfrm>
          <a:prstGeom prst="rect">
            <a:avLst/>
          </a:prstGeom>
        </p:spPr>
      </p:pic>
    </p:spTree>
    <p:extLst>
      <p:ext uri="{BB962C8B-B14F-4D97-AF65-F5344CB8AC3E}">
        <p14:creationId xmlns:p14="http://schemas.microsoft.com/office/powerpoint/2010/main" val="1578564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97818" y="1690729"/>
            <a:ext cx="10277172" cy="646331"/>
          </a:xfrm>
          <a:prstGeom prst="rect">
            <a:avLst/>
          </a:prstGeom>
          <a:noFill/>
        </p:spPr>
        <p:txBody>
          <a:bodyPr wrap="none" rtlCol="0">
            <a:spAutoFit/>
          </a:bodyPr>
          <a:lstStyle/>
          <a:p>
            <a:r>
              <a:rPr lang="en-US" altLang="zh-TW" b="1" dirty="0">
                <a:latin typeface="微軟正黑體" panose="020B0604030504040204" pitchFamily="34" charset="-120"/>
                <a:ea typeface="微軟正黑體" panose="020B0604030504040204" pitchFamily="34" charset="-120"/>
              </a:rPr>
              <a:t>Q</a:t>
            </a:r>
            <a:r>
              <a:rPr lang="zh-TW" altLang="en-US" b="1" dirty="0">
                <a:latin typeface="微軟正黑體" panose="020B0604030504040204" pitchFamily="34" charset="-120"/>
                <a:ea typeface="微軟正黑體" panose="020B0604030504040204" pitchFamily="34" charset="-120"/>
              </a:rPr>
              <a:t>：我在外實習，我可以申請弘愛築夢計畫嗎？</a:t>
            </a:r>
            <a:endParaRPr lang="en-US" altLang="zh-TW" b="1"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rPr>
              <a:t>A</a:t>
            </a:r>
            <a:r>
              <a:rPr lang="zh-TW" altLang="en-US" b="1" dirty="0">
                <a:latin typeface="微軟正黑體" panose="020B0604030504040204" pitchFamily="34" charset="-120"/>
                <a:ea typeface="微軟正黑體" panose="020B0604030504040204" pitchFamily="34" charset="-120"/>
              </a:rPr>
              <a:t>：可以，若確定可以執行完畢並繳交相關資料，就可以申請，但計畫執行內容</a:t>
            </a:r>
            <a:r>
              <a:rPr lang="zh-TW" altLang="en-US" b="1" dirty="0">
                <a:solidFill>
                  <a:srgbClr val="FF0000"/>
                </a:solidFill>
                <a:latin typeface="微軟正黑體" panose="020B0604030504040204" pitchFamily="34" charset="-120"/>
                <a:ea typeface="微軟正黑體" panose="020B0604030504040204" pitchFamily="34" charset="-120"/>
              </a:rPr>
              <a:t>不可以是必修學分。</a:t>
            </a:r>
          </a:p>
        </p:txBody>
      </p:sp>
      <p:sp>
        <p:nvSpPr>
          <p:cNvPr id="6" name="文字方塊 5"/>
          <p:cNvSpPr txBox="1"/>
          <p:nvPr/>
        </p:nvSpPr>
        <p:spPr>
          <a:xfrm>
            <a:off x="197818" y="3173231"/>
            <a:ext cx="10883107" cy="646331"/>
          </a:xfrm>
          <a:prstGeom prst="rect">
            <a:avLst/>
          </a:prstGeom>
          <a:noFill/>
        </p:spPr>
        <p:txBody>
          <a:bodyPr wrap="none" rtlCol="0">
            <a:spAutoFit/>
          </a:bodyPr>
          <a:lstStyle>
            <a:defPPr>
              <a:defRPr lang="zh-TW"/>
            </a:defPPr>
            <a:lvl1pPr>
              <a:defRPr b="1">
                <a:latin typeface="微軟正黑體" panose="020B0604030504040204" pitchFamily="34" charset="-120"/>
                <a:ea typeface="微軟正黑體" panose="020B0604030504040204" pitchFamily="34" charset="-120"/>
              </a:defRPr>
            </a:lvl1pPr>
          </a:lstStyle>
          <a:p>
            <a:r>
              <a:rPr lang="en-US" altLang="zh-TW" dirty="0"/>
              <a:t>Q</a:t>
            </a:r>
            <a:r>
              <a:rPr lang="zh-TW" altLang="en-US" dirty="0"/>
              <a:t>：我在外實習，不方便找系輔導老師簽章怎麼辦？</a:t>
            </a:r>
            <a:endParaRPr lang="en-US" altLang="zh-TW" dirty="0"/>
          </a:p>
          <a:p>
            <a:r>
              <a:rPr lang="en-US" altLang="zh-TW" dirty="0"/>
              <a:t>A</a:t>
            </a:r>
            <a:r>
              <a:rPr lang="zh-TW" altLang="en-US" dirty="0"/>
              <a:t>：可以將申請計畫</a:t>
            </a:r>
            <a:r>
              <a:rPr lang="en-US" altLang="zh-TW" dirty="0">
                <a:solidFill>
                  <a:srgbClr val="FF0000"/>
                </a:solidFill>
              </a:rPr>
              <a:t>Email</a:t>
            </a:r>
            <a:r>
              <a:rPr lang="zh-TW" altLang="en-US" dirty="0">
                <a:solidFill>
                  <a:srgbClr val="FF0000"/>
                </a:solidFill>
              </a:rPr>
              <a:t>給系輔導老師知悉</a:t>
            </a:r>
            <a:r>
              <a:rPr lang="zh-TW" altLang="en-US" dirty="0"/>
              <a:t>申請狀況，再請老師協助或可以</a:t>
            </a:r>
            <a:r>
              <a:rPr lang="zh-TW" altLang="en-US" dirty="0">
                <a:solidFill>
                  <a:srgbClr val="FF0000"/>
                </a:solidFill>
              </a:rPr>
              <a:t>請實習單位的老師協助</a:t>
            </a:r>
            <a:r>
              <a:rPr lang="zh-TW" altLang="en-US" dirty="0"/>
              <a:t>簽章。</a:t>
            </a:r>
            <a:endParaRPr lang="en-US" altLang="zh-TW" dirty="0"/>
          </a:p>
        </p:txBody>
      </p:sp>
      <p:sp>
        <p:nvSpPr>
          <p:cNvPr id="7" name="文字方塊 6"/>
          <p:cNvSpPr txBox="1"/>
          <p:nvPr/>
        </p:nvSpPr>
        <p:spPr>
          <a:xfrm>
            <a:off x="197818" y="2431980"/>
            <a:ext cx="6814686" cy="646331"/>
          </a:xfrm>
          <a:prstGeom prst="rect">
            <a:avLst/>
          </a:prstGeom>
          <a:noFill/>
        </p:spPr>
        <p:txBody>
          <a:bodyPr wrap="none" rtlCol="0">
            <a:spAutoFit/>
          </a:bodyPr>
          <a:lstStyle>
            <a:defPPr>
              <a:defRPr lang="zh-TW"/>
            </a:defPPr>
            <a:lvl1pPr>
              <a:defRPr b="1">
                <a:latin typeface="微軟正黑體" panose="020B0604030504040204" pitchFamily="34" charset="-120"/>
                <a:ea typeface="微軟正黑體" panose="020B0604030504040204" pitchFamily="34" charset="-120"/>
              </a:defRPr>
            </a:lvl1pPr>
          </a:lstStyle>
          <a:p>
            <a:r>
              <a:rPr lang="en-US" altLang="zh-TW" dirty="0"/>
              <a:t>Q</a:t>
            </a:r>
            <a:r>
              <a:rPr lang="zh-TW" altLang="en-US" dirty="0"/>
              <a:t>：我在外實習，我可以申請海外研修嗎？</a:t>
            </a:r>
            <a:endParaRPr lang="en-US" altLang="zh-TW" dirty="0"/>
          </a:p>
          <a:p>
            <a:r>
              <a:rPr lang="en-US" altLang="zh-TW" dirty="0"/>
              <a:t>A</a:t>
            </a:r>
            <a:r>
              <a:rPr lang="zh-TW" altLang="en-US" dirty="0"/>
              <a:t>：</a:t>
            </a:r>
            <a:r>
              <a:rPr lang="zh-TW" altLang="en-US" dirty="0">
                <a:solidFill>
                  <a:srgbClr val="FF0000"/>
                </a:solidFill>
              </a:rPr>
              <a:t>不可以</a:t>
            </a:r>
            <a:r>
              <a:rPr lang="zh-TW" altLang="en-US" dirty="0"/>
              <a:t>，海外研修補助</a:t>
            </a:r>
            <a:r>
              <a:rPr lang="zh-TW" altLang="en-US" dirty="0">
                <a:solidFill>
                  <a:srgbClr val="FF0000"/>
                </a:solidFill>
              </a:rPr>
              <a:t>並不包含學生出國實習，領取學分</a:t>
            </a:r>
            <a:r>
              <a:rPr lang="zh-TW" altLang="en-US" dirty="0"/>
              <a:t>。</a:t>
            </a:r>
            <a:endParaRPr lang="en-US" altLang="zh-TW" dirty="0"/>
          </a:p>
        </p:txBody>
      </p:sp>
      <p:sp>
        <p:nvSpPr>
          <p:cNvPr id="8" name="標題 1"/>
          <p:cNvSpPr txBox="1">
            <a:spLocks/>
          </p:cNvSpPr>
          <p:nvPr/>
        </p:nvSpPr>
        <p:spPr>
          <a:xfrm>
            <a:off x="197818" y="184093"/>
            <a:ext cx="5155432" cy="8700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zh-TW" altLang="en-US" sz="4400" dirty="0">
                <a:effectLst/>
                <a:latin typeface="微軟正黑體" panose="020B0604030504040204" pitchFamily="34" charset="-120"/>
              </a:rPr>
              <a:t>弘愛築夢相關</a:t>
            </a:r>
            <a:r>
              <a:rPr lang="en-US" altLang="zh-TW" sz="4400" dirty="0">
                <a:effectLst/>
                <a:latin typeface="微軟正黑體" panose="020B0604030504040204" pitchFamily="34" charset="-120"/>
              </a:rPr>
              <a:t>Q&amp;A</a:t>
            </a:r>
            <a:endParaRPr lang="en-US" altLang="zh-TW" sz="4400" dirty="0">
              <a:effectLst/>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97818" y="3914482"/>
            <a:ext cx="11200502" cy="646331"/>
          </a:xfrm>
          <a:prstGeom prst="rect">
            <a:avLst/>
          </a:prstGeom>
          <a:noFill/>
        </p:spPr>
        <p:txBody>
          <a:bodyPr wrap="none" rtlCol="0">
            <a:spAutoFit/>
          </a:bodyPr>
          <a:lstStyle>
            <a:defPPr>
              <a:defRPr lang="zh-TW"/>
            </a:defPPr>
            <a:lvl1pPr>
              <a:defRPr b="1">
                <a:latin typeface="微軟正黑體" panose="020B0604030504040204" pitchFamily="34" charset="-120"/>
                <a:ea typeface="微軟正黑體" panose="020B0604030504040204" pitchFamily="34" charset="-120"/>
              </a:defRPr>
            </a:lvl1pPr>
          </a:lstStyle>
          <a:p>
            <a:r>
              <a:rPr lang="en-US" altLang="zh-TW" dirty="0"/>
              <a:t>Q</a:t>
            </a:r>
            <a:r>
              <a:rPr lang="zh-TW" altLang="en-US" dirty="0"/>
              <a:t>：本計畫需執行至少兩個項目，我可以申請超過兩個嗎？</a:t>
            </a:r>
            <a:endParaRPr lang="en-US" altLang="zh-TW" dirty="0"/>
          </a:p>
          <a:p>
            <a:r>
              <a:rPr lang="en-US" altLang="zh-TW" dirty="0"/>
              <a:t>A</a:t>
            </a:r>
            <a:r>
              <a:rPr lang="zh-TW" altLang="en-US" dirty="0"/>
              <a:t>：可以，但最少需要執行兩項。另外也需要看各項目經費分配狀況，並非申請多個項目就都會獲得補助。</a:t>
            </a:r>
            <a:endParaRPr lang="en-US" altLang="zh-TW" dirty="0"/>
          </a:p>
        </p:txBody>
      </p:sp>
      <p:sp>
        <p:nvSpPr>
          <p:cNvPr id="10" name="文字方塊 9"/>
          <p:cNvSpPr txBox="1"/>
          <p:nvPr/>
        </p:nvSpPr>
        <p:spPr>
          <a:xfrm>
            <a:off x="197818" y="4655733"/>
            <a:ext cx="9123010" cy="646331"/>
          </a:xfrm>
          <a:prstGeom prst="rect">
            <a:avLst/>
          </a:prstGeom>
          <a:noFill/>
        </p:spPr>
        <p:txBody>
          <a:bodyPr wrap="none" rtlCol="0">
            <a:spAutoFit/>
          </a:bodyPr>
          <a:lstStyle>
            <a:defPPr>
              <a:defRPr lang="zh-TW"/>
            </a:defPPr>
            <a:lvl1pPr>
              <a:defRPr b="1">
                <a:latin typeface="微軟正黑體" panose="020B0604030504040204" pitchFamily="34" charset="-120"/>
                <a:ea typeface="微軟正黑體" panose="020B0604030504040204" pitchFamily="34" charset="-120"/>
              </a:defRPr>
            </a:lvl1pPr>
          </a:lstStyle>
          <a:p>
            <a:r>
              <a:rPr lang="en-US" altLang="zh-TW" dirty="0"/>
              <a:t>Q</a:t>
            </a:r>
            <a:r>
              <a:rPr lang="zh-TW" altLang="en-US" dirty="0"/>
              <a:t>：本計畫需執行至少兩個項目，我可以上下學期各申請一項來執行嗎？</a:t>
            </a:r>
            <a:endParaRPr lang="en-US" altLang="zh-TW" dirty="0"/>
          </a:p>
          <a:p>
            <a:r>
              <a:rPr lang="en-US" altLang="zh-TW" dirty="0"/>
              <a:t>A</a:t>
            </a:r>
            <a:r>
              <a:rPr lang="zh-TW" altLang="en-US" dirty="0"/>
              <a:t>：可以，除應屆畢業生若有提出申請，需要在</a:t>
            </a:r>
            <a:r>
              <a:rPr lang="zh-TW" altLang="en-US" dirty="0">
                <a:solidFill>
                  <a:srgbClr val="FF0000"/>
                </a:solidFill>
              </a:rPr>
              <a:t>畢業前</a:t>
            </a:r>
            <a:r>
              <a:rPr lang="zh-TW" altLang="en-US" dirty="0"/>
              <a:t>將計畫執行完畢，才可提出申請。</a:t>
            </a:r>
            <a:endParaRPr lang="en-US" altLang="zh-TW" dirty="0"/>
          </a:p>
        </p:txBody>
      </p:sp>
      <p:sp>
        <p:nvSpPr>
          <p:cNvPr id="11" name="文字方塊 10"/>
          <p:cNvSpPr txBox="1"/>
          <p:nvPr/>
        </p:nvSpPr>
        <p:spPr>
          <a:xfrm>
            <a:off x="197818" y="5396984"/>
            <a:ext cx="7528023" cy="646331"/>
          </a:xfrm>
          <a:prstGeom prst="rect">
            <a:avLst/>
          </a:prstGeom>
          <a:noFill/>
        </p:spPr>
        <p:txBody>
          <a:bodyPr wrap="none" rtlCol="0">
            <a:spAutoFit/>
          </a:bodyPr>
          <a:lstStyle/>
          <a:p>
            <a:r>
              <a:rPr lang="en-US" altLang="zh-TW" b="1" dirty="0">
                <a:latin typeface="微軟正黑體" panose="020B0604030504040204" pitchFamily="34" charset="-120"/>
                <a:ea typeface="微軟正黑體" panose="020B0604030504040204" pitchFamily="34" charset="-120"/>
              </a:rPr>
              <a:t>Q</a:t>
            </a:r>
            <a:r>
              <a:rPr lang="zh-TW" altLang="en-US" b="1" dirty="0">
                <a:latin typeface="微軟正黑體" panose="020B0604030504040204" pitchFamily="34" charset="-120"/>
                <a:ea typeface="微軟正黑體" panose="020B0604030504040204" pitchFamily="34" charset="-120"/>
              </a:rPr>
              <a:t>：弘愛築夢會與學雜費減免或弱勢助學金或其他校內外助學金牴觸嗎？</a:t>
            </a:r>
          </a:p>
          <a:p>
            <a:r>
              <a:rPr lang="en-US" altLang="zh-TW" b="1" dirty="0">
                <a:latin typeface="微軟正黑體" panose="020B0604030504040204" pitchFamily="34" charset="-120"/>
                <a:ea typeface="微軟正黑體" panose="020B0604030504040204" pitchFamily="34" charset="-120"/>
              </a:rPr>
              <a:t>A</a:t>
            </a:r>
            <a:r>
              <a:rPr lang="zh-TW" altLang="en-US" b="1" dirty="0">
                <a:latin typeface="微軟正黑體" panose="020B0604030504040204" pitchFamily="34" charset="-120"/>
                <a:ea typeface="微軟正黑體" panose="020B0604030504040204" pitchFamily="34" charset="-120"/>
              </a:rPr>
              <a:t>：上述項目皆不會與弘愛築夢計畫互相牴觸，可以申請！</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5169419" y="496469"/>
            <a:ext cx="1720343" cy="369332"/>
          </a:xfrm>
          <a:prstGeom prst="rect">
            <a:avLst/>
          </a:prstGeom>
          <a:noFill/>
        </p:spPr>
        <p:txBody>
          <a:bodyPr wrap="none" rtlCol="0">
            <a:spAutoFit/>
          </a:bodyPr>
          <a:lstStyle/>
          <a:p>
            <a:r>
              <a:rPr lang="en-US" altLang="zh-TW" dirty="0"/>
              <a:t>(</a:t>
            </a:r>
            <a:r>
              <a:rPr lang="zh-TW" altLang="en-US" dirty="0"/>
              <a:t>將不定期更新</a:t>
            </a:r>
            <a:r>
              <a:rPr lang="en-US" altLang="zh-TW" dirty="0"/>
              <a:t>)</a:t>
            </a:r>
            <a:endParaRPr lang="zh-TW" altLang="en-US" dirty="0"/>
          </a:p>
        </p:txBody>
      </p:sp>
      <p:sp>
        <p:nvSpPr>
          <p:cNvPr id="13" name="文字方塊 12"/>
          <p:cNvSpPr txBox="1"/>
          <p:nvPr/>
        </p:nvSpPr>
        <p:spPr>
          <a:xfrm>
            <a:off x="197818" y="6138235"/>
            <a:ext cx="4968027" cy="646331"/>
          </a:xfrm>
          <a:prstGeom prst="rect">
            <a:avLst/>
          </a:prstGeom>
          <a:noFill/>
        </p:spPr>
        <p:txBody>
          <a:bodyPr wrap="none" rtlCol="0">
            <a:spAutoFit/>
          </a:bodyPr>
          <a:lstStyle/>
          <a:p>
            <a:r>
              <a:rPr lang="en-US" altLang="zh-TW" b="1" dirty="0">
                <a:latin typeface="微軟正黑體" panose="020B0604030504040204" pitchFamily="34" charset="-120"/>
                <a:ea typeface="微軟正黑體" panose="020B0604030504040204" pitchFamily="34" charset="-120"/>
              </a:rPr>
              <a:t>Q</a:t>
            </a:r>
            <a:r>
              <a:rPr lang="zh-TW" altLang="en-US" b="1" dirty="0">
                <a:latin typeface="微軟正黑體" panose="020B0604030504040204" pitchFamily="34" charset="-120"/>
                <a:ea typeface="微軟正黑體" panose="020B0604030504040204" pitchFamily="34" charset="-120"/>
              </a:rPr>
              <a:t>：我是境外生我可以申請嗎？</a:t>
            </a:r>
          </a:p>
          <a:p>
            <a:r>
              <a:rPr lang="en-US" altLang="zh-TW" b="1" dirty="0">
                <a:latin typeface="微軟正黑體" panose="020B0604030504040204" pitchFamily="34" charset="-120"/>
                <a:ea typeface="微軟正黑體" panose="020B0604030504040204" pitchFamily="34" charset="-120"/>
              </a:rPr>
              <a:t>A</a:t>
            </a:r>
            <a:r>
              <a:rPr lang="zh-TW" altLang="en-US" b="1" dirty="0">
                <a:latin typeface="微軟正黑體" panose="020B0604030504040204" pitchFamily="34" charset="-120"/>
                <a:ea typeface="微軟正黑體" panose="020B0604030504040204" pitchFamily="34" charset="-120"/>
              </a:rPr>
              <a:t>：不可以，</a:t>
            </a:r>
            <a:r>
              <a:rPr lang="zh-TW" altLang="en-US" b="1" dirty="0">
                <a:latin typeface="微軟正黑體" panose="020B0604030504040204" pitchFamily="34" charset="-120"/>
              </a:rPr>
              <a:t>需具有</a:t>
            </a:r>
            <a:r>
              <a:rPr lang="zh-TW" altLang="en-US" b="1" dirty="0">
                <a:solidFill>
                  <a:srgbClr val="FF0000"/>
                </a:solidFill>
                <a:latin typeface="微軟正黑體" panose="020B0604030504040204" pitchFamily="34" charset="-120"/>
              </a:rPr>
              <a:t>中華民國國籍</a:t>
            </a:r>
            <a:r>
              <a:rPr lang="zh-TW" altLang="en-US" b="1" dirty="0">
                <a:latin typeface="微軟正黑體" panose="020B0604030504040204" pitchFamily="34" charset="-120"/>
              </a:rPr>
              <a:t>才可以申請。</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97818" y="949478"/>
            <a:ext cx="6962162" cy="646331"/>
          </a:xfrm>
          <a:prstGeom prst="rect">
            <a:avLst/>
          </a:prstGeom>
          <a:noFill/>
        </p:spPr>
        <p:txBody>
          <a:bodyPr wrap="none" rtlCol="0">
            <a:spAutoFit/>
          </a:bodyPr>
          <a:lstStyle/>
          <a:p>
            <a:r>
              <a:rPr lang="en-US" altLang="zh-TW" b="1" dirty="0">
                <a:latin typeface="微軟正黑體" panose="020B0604030504040204" pitchFamily="34" charset="-120"/>
                <a:ea typeface="微軟正黑體" panose="020B0604030504040204" pitchFamily="34" charset="-120"/>
              </a:rPr>
              <a:t>Q</a:t>
            </a:r>
            <a:r>
              <a:rPr lang="zh-TW" altLang="en-US" b="1" dirty="0">
                <a:latin typeface="微軟正黑體" panose="020B0604030504040204" pitchFamily="34" charset="-120"/>
                <a:ea typeface="微軟正黑體" panose="020B0604030504040204" pitchFamily="34" charset="-120"/>
              </a:rPr>
              <a:t>：申請弘愛築夢計畫可以拿到多少補助金額？</a:t>
            </a:r>
            <a:endParaRPr lang="en-US" altLang="zh-TW" b="1"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rPr>
              <a:t>A</a:t>
            </a:r>
            <a:r>
              <a:rPr lang="zh-TW" altLang="en-US" b="1" dirty="0">
                <a:latin typeface="微軟正黑體" panose="020B0604030504040204" pitchFamily="34" charset="-120"/>
                <a:ea typeface="微軟正黑體" panose="020B0604030504040204" pitchFamily="34" charset="-120"/>
              </a:rPr>
              <a:t>：弘愛築夢九大項目每位學生補助金額以</a:t>
            </a:r>
            <a:r>
              <a:rPr lang="zh-TW" altLang="en-US" b="1" dirty="0">
                <a:solidFill>
                  <a:srgbClr val="FF0000"/>
                </a:solidFill>
                <a:latin typeface="微軟正黑體" panose="020B0604030504040204" pitchFamily="34" charset="-120"/>
                <a:ea typeface="微軟正黑體" panose="020B0604030504040204" pitchFamily="34" charset="-120"/>
              </a:rPr>
              <a:t>上限</a:t>
            </a:r>
            <a:r>
              <a:rPr lang="en-US" altLang="zh-TW" b="1" dirty="0">
                <a:solidFill>
                  <a:srgbClr val="FF0000"/>
                </a:solidFill>
                <a:latin typeface="微軟正黑體" panose="020B0604030504040204" pitchFamily="34" charset="-120"/>
                <a:ea typeface="微軟正黑體" panose="020B0604030504040204" pitchFamily="34" charset="-120"/>
              </a:rPr>
              <a:t>15</a:t>
            </a:r>
            <a:r>
              <a:rPr lang="zh-TW" altLang="en-US" b="1" dirty="0">
                <a:solidFill>
                  <a:srgbClr val="FF0000"/>
                </a:solidFill>
                <a:latin typeface="微軟正黑體" panose="020B0604030504040204" pitchFamily="34" charset="-120"/>
                <a:ea typeface="微軟正黑體" panose="020B0604030504040204" pitchFamily="34" charset="-120"/>
              </a:rPr>
              <a:t>萬元</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年為原則。</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634397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4470" y="2452256"/>
            <a:ext cx="9523060" cy="1778924"/>
          </a:xfrm>
        </p:spPr>
        <p:txBody>
          <a:bodyPr>
            <a:noAutofit/>
          </a:bodyPr>
          <a:lstStyle/>
          <a:p>
            <a:r>
              <a:rPr lang="en-US" altLang="zh-TW" sz="11500" dirty="0"/>
              <a:t>Q&amp;A</a:t>
            </a:r>
            <a:r>
              <a:rPr lang="zh-TW" altLang="en-US" sz="11500" dirty="0"/>
              <a:t>時間</a:t>
            </a:r>
          </a:p>
        </p:txBody>
      </p:sp>
    </p:spTree>
    <p:extLst>
      <p:ext uri="{BB962C8B-B14F-4D97-AF65-F5344CB8AC3E}">
        <p14:creationId xmlns:p14="http://schemas.microsoft.com/office/powerpoint/2010/main" val="378020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09650" y="1860393"/>
            <a:ext cx="11546983" cy="1940968"/>
          </a:xfrm>
        </p:spPr>
        <p:txBody>
          <a:bodyPr>
            <a:normAutofit/>
          </a:bodyPr>
          <a:lstStyle/>
          <a:p>
            <a:pPr>
              <a:lnSpc>
                <a:spcPts val="3500"/>
              </a:lnSpc>
              <a:spcBef>
                <a:spcPts val="0"/>
              </a:spcBef>
            </a:pP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弘愛築夢</a:t>
            </a:r>
            <a:r>
              <a:rPr lang="zh-TW" altLang="en-US" sz="2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自主規劃學習單</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400" dirty="0">
                <a:latin typeface="微軟正黑體" panose="020B0604030504040204" pitchFamily="34" charset="-120"/>
                <a:ea typeface="微軟正黑體" panose="020B0604030504040204" pitchFamily="34" charset="-120"/>
              </a:rPr>
              <a:t>各項目學習活動規劃、希望補助金額、期程規劃及執行目標，應都由學生自行規劃及執行，若學生無任何想法，也可洽詢</a:t>
            </a:r>
            <a:r>
              <a:rPr lang="zh-TW" altLang="en-US" sz="2400" b="1" dirty="0">
                <a:solidFill>
                  <a:srgbClr val="FF0000"/>
                </a:solidFill>
                <a:latin typeface="微軟正黑體" panose="020B0604030504040204" pitchFamily="34" charset="-120"/>
                <a:ea typeface="微軟正黑體" panose="020B0604030504040204" pitchFamily="34" charset="-120"/>
              </a:rPr>
              <a:t>各系輔導老師</a:t>
            </a:r>
            <a:r>
              <a:rPr lang="zh-TW" altLang="en-US" sz="2400" dirty="0">
                <a:latin typeface="微軟正黑體" panose="020B0604030504040204" pitchFamily="34" charset="-120"/>
                <a:ea typeface="微軟正黑體" panose="020B0604030504040204" pitchFamily="34" charset="-120"/>
              </a:rPr>
              <a:t>或</a:t>
            </a:r>
            <a:r>
              <a:rPr lang="zh-TW" altLang="en-US" sz="2400" b="1" dirty="0">
                <a:solidFill>
                  <a:srgbClr val="FF0000"/>
                </a:solidFill>
                <a:latin typeface="微軟正黑體" panose="020B0604030504040204" pitchFamily="34" charset="-120"/>
                <a:ea typeface="微軟正黑體" panose="020B0604030504040204" pitchFamily="34" charset="-120"/>
              </a:rPr>
              <a:t>各項目承辦單位</a:t>
            </a:r>
            <a:r>
              <a:rPr lang="zh-TW" altLang="en-US" sz="2400" dirty="0">
                <a:latin typeface="微軟正黑體" panose="020B0604030504040204" pitchFamily="34" charset="-120"/>
                <a:ea typeface="微軟正黑體" panose="020B0604030504040204" pitchFamily="34" charset="-120"/>
              </a:rPr>
              <a:t>，負責承辦人將會協助學生完成規劃。</a:t>
            </a:r>
            <a:endParaRPr lang="en-US" altLang="zh-TW" sz="2400" dirty="0">
              <a:latin typeface="微軟正黑體" panose="020B0604030504040204" pitchFamily="34" charset="-120"/>
              <a:ea typeface="微軟正黑體" panose="020B0604030504040204" pitchFamily="34" charset="-120"/>
            </a:endParaRPr>
          </a:p>
          <a:p>
            <a:pPr algn="just">
              <a:lnSpc>
                <a:spcPts val="3500"/>
              </a:lnSpc>
              <a:spcBef>
                <a:spcPts val="0"/>
              </a:spcBef>
            </a:pPr>
            <a:r>
              <a:rPr lang="zh-TW" altLang="en-US" sz="2400" dirty="0">
                <a:latin typeface="微軟正黑體" panose="020B0604030504040204" pitchFamily="34" charset="-120"/>
                <a:ea typeface="微軟正黑體" panose="020B0604030504040204" pitchFamily="34" charset="-120"/>
              </a:rPr>
              <a:t>各項目期中、期末報告及應繳交文件之格式，</a:t>
            </a:r>
            <a:r>
              <a:rPr lang="zh-TW" altLang="en-US" sz="2400" b="1" dirty="0">
                <a:solidFill>
                  <a:srgbClr val="FF0000"/>
                </a:solidFill>
                <a:latin typeface="微軟正黑體" panose="020B0604030504040204" pitchFamily="34" charset="-120"/>
                <a:ea typeface="微軟正黑體" panose="020B0604030504040204" pitchFamily="34" charset="-120"/>
              </a:rPr>
              <a:t>學務處將會放至</a:t>
            </a:r>
            <a:r>
              <a:rPr lang="zh-TW" altLang="en-US" sz="2400" b="1" dirty="0">
                <a:solidFill>
                  <a:srgbClr val="FF0000"/>
                </a:solidFill>
                <a:latin typeface="微軟正黑體" panose="020B0604030504040204" pitchFamily="34" charset="-120"/>
                <a:ea typeface="微軟正黑體" panose="020B0604030504040204" pitchFamily="34" charset="-120"/>
                <a:hlinkClick r:id="rId2"/>
              </a:rPr>
              <a:t>網頁</a:t>
            </a:r>
            <a:r>
              <a:rPr lang="zh-TW" altLang="en-US" sz="2400" b="1" dirty="0">
                <a:solidFill>
                  <a:srgbClr val="FF0000"/>
                </a:solidFill>
                <a:latin typeface="微軟正黑體" panose="020B0604030504040204" pitchFamily="34" charset="-120"/>
                <a:ea typeface="微軟正黑體" panose="020B0604030504040204" pitchFamily="34" charset="-120"/>
              </a:rPr>
              <a:t>供下載</a:t>
            </a:r>
            <a:r>
              <a:rPr lang="zh-TW" altLang="en-US" sz="2400" b="1" dirty="0">
                <a:solidFill>
                  <a:schemeClr val="tx1"/>
                </a:solidFill>
                <a:latin typeface="微軟正黑體" panose="020B0604030504040204" pitchFamily="34" charset="-120"/>
                <a:ea typeface="微軟正黑體" panose="020B0604030504040204" pitchFamily="34" charset="-120"/>
              </a:rPr>
              <a:t>。</a:t>
            </a:r>
          </a:p>
        </p:txBody>
      </p:sp>
      <p:graphicFrame>
        <p:nvGraphicFramePr>
          <p:cNvPr id="6" name="資料庫圖表 5"/>
          <p:cNvGraphicFramePr/>
          <p:nvPr>
            <p:extLst>
              <p:ext uri="{D42A27DB-BD31-4B8C-83A1-F6EECF244321}">
                <p14:modId xmlns:p14="http://schemas.microsoft.com/office/powerpoint/2010/main" val="245321362"/>
              </p:ext>
            </p:extLst>
          </p:nvPr>
        </p:nvGraphicFramePr>
        <p:xfrm>
          <a:off x="652469" y="4719185"/>
          <a:ext cx="10884900" cy="1183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文字方塊 1"/>
          <p:cNvSpPr txBox="1"/>
          <p:nvPr/>
        </p:nvSpPr>
        <p:spPr>
          <a:xfrm>
            <a:off x="652469" y="4296310"/>
            <a:ext cx="3185487" cy="369332"/>
          </a:xfrm>
          <a:prstGeom prst="rect">
            <a:avLst/>
          </a:prstGeom>
          <a:noFill/>
        </p:spPr>
        <p:txBody>
          <a:bodyPr wrap="none" rtlCol="0">
            <a:spAutoFit/>
          </a:bodyPr>
          <a:lstStyle/>
          <a:p>
            <a:r>
              <a:rPr lang="zh-TW" altLang="en-US" dirty="0">
                <a:latin typeface="微軟正黑體" panose="020B0604030504040204" pitchFamily="34" charset="-120"/>
                <a:ea typeface="微軟正黑體" panose="020B0604030504040204" pitchFamily="34" charset="-120"/>
              </a:rPr>
              <a:t>相關資訊及各項文件下載處：</a:t>
            </a:r>
          </a:p>
        </p:txBody>
      </p:sp>
      <p:sp>
        <p:nvSpPr>
          <p:cNvPr id="7" name="文字方塊 6">
            <a:extLst>
              <a:ext uri="{FF2B5EF4-FFF2-40B4-BE49-F238E27FC236}">
                <a16:creationId xmlns:a16="http://schemas.microsoft.com/office/drawing/2014/main" id="{149C2450-A3F1-432B-A794-B2153A6570CE}"/>
              </a:ext>
            </a:extLst>
          </p:cNvPr>
          <p:cNvSpPr txBox="1"/>
          <p:nvPr/>
        </p:nvSpPr>
        <p:spPr>
          <a:xfrm>
            <a:off x="274637" y="557848"/>
            <a:ext cx="4532010" cy="769441"/>
          </a:xfrm>
          <a:prstGeom prst="rect">
            <a:avLst/>
          </a:prstGeom>
          <a:noFill/>
        </p:spPr>
        <p:txBody>
          <a:bodyPr wrap="none" rtlCol="0">
            <a:spAutoFit/>
          </a:bodyPr>
          <a:lstStyle/>
          <a:p>
            <a:r>
              <a:rPr lang="zh-TW" altLang="en-US" sz="4400" b="1" dirty="0">
                <a:latin typeface="微軟正黑體" panose="020B0604030504040204" pitchFamily="34" charset="-120"/>
                <a:ea typeface="微軟正黑體" panose="020B0604030504040204" pitchFamily="34" charset="-120"/>
              </a:rPr>
              <a:t>表單填寫說明</a:t>
            </a:r>
            <a:r>
              <a:rPr lang="en-US" altLang="zh-TW" sz="4400" b="1" dirty="0">
                <a:latin typeface="微軟正黑體" panose="020B0604030504040204" pitchFamily="34" charset="-120"/>
                <a:ea typeface="微軟正黑體" panose="020B0604030504040204" pitchFamily="34" charset="-120"/>
              </a:rPr>
              <a:t>(</a:t>
            </a:r>
            <a:r>
              <a:rPr lang="zh-TW" altLang="en-US" sz="4400" b="1" dirty="0">
                <a:latin typeface="微軟正黑體" panose="020B0604030504040204" pitchFamily="34" charset="-120"/>
                <a:ea typeface="微軟正黑體" panose="020B0604030504040204" pitchFamily="34" charset="-120"/>
              </a:rPr>
              <a:t>一</a:t>
            </a:r>
            <a:r>
              <a:rPr lang="en-US" altLang="zh-TW" sz="4400" b="1" dirty="0">
                <a:latin typeface="微軟正黑體" panose="020B0604030504040204" pitchFamily="34" charset="-120"/>
                <a:ea typeface="微軟正黑體" panose="020B0604030504040204" pitchFamily="34" charset="-120"/>
              </a:rPr>
              <a:t>)</a:t>
            </a: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3059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1070" y="3964047"/>
            <a:ext cx="3430780" cy="2971055"/>
          </a:xfrm>
          <a:prstGeom prst="rect">
            <a:avLst/>
          </a:prstGeom>
        </p:spPr>
      </p:pic>
      <p:sp>
        <p:nvSpPr>
          <p:cNvPr id="20" name="文字方塊 19"/>
          <p:cNvSpPr txBox="1"/>
          <p:nvPr/>
        </p:nvSpPr>
        <p:spPr>
          <a:xfrm>
            <a:off x="299557" y="248196"/>
            <a:ext cx="4532010" cy="769441"/>
          </a:xfrm>
          <a:prstGeom prst="rect">
            <a:avLst/>
          </a:prstGeom>
          <a:noFill/>
        </p:spPr>
        <p:txBody>
          <a:bodyPr wrap="none" rtlCol="0">
            <a:spAutoFit/>
          </a:bodyPr>
          <a:lstStyle/>
          <a:p>
            <a:r>
              <a:rPr lang="zh-TW" altLang="en-US" sz="4400" b="1" dirty="0">
                <a:latin typeface="微軟正黑體" panose="020B0604030504040204" pitchFamily="34" charset="-120"/>
                <a:ea typeface="微軟正黑體" panose="020B0604030504040204" pitchFamily="34" charset="-120"/>
              </a:rPr>
              <a:t>表單填寫說明</a:t>
            </a:r>
            <a:r>
              <a:rPr lang="en-US" altLang="zh-TW" sz="4400" b="1" dirty="0">
                <a:latin typeface="微軟正黑體" panose="020B0604030504040204" pitchFamily="34" charset="-120"/>
                <a:ea typeface="微軟正黑體" panose="020B0604030504040204" pitchFamily="34" charset="-120"/>
              </a:rPr>
              <a:t>(</a:t>
            </a:r>
            <a:r>
              <a:rPr lang="zh-TW" altLang="en-US" sz="4400" b="1" dirty="0">
                <a:latin typeface="微軟正黑體" panose="020B0604030504040204" pitchFamily="34" charset="-120"/>
                <a:ea typeface="微軟正黑體" panose="020B0604030504040204" pitchFamily="34" charset="-120"/>
              </a:rPr>
              <a:t>二</a:t>
            </a:r>
            <a:r>
              <a:rPr lang="en-US" altLang="zh-TW" sz="4400" b="1" dirty="0">
                <a:latin typeface="微軟正黑體" panose="020B0604030504040204" pitchFamily="34" charset="-120"/>
                <a:ea typeface="微軟正黑體" panose="020B0604030504040204" pitchFamily="34" charset="-120"/>
              </a:rPr>
              <a:t>)</a:t>
            </a:r>
            <a:endParaRPr lang="zh-TW" altLang="en-US" sz="4400" b="1" dirty="0">
              <a:latin typeface="微軟正黑體" panose="020B0604030504040204" pitchFamily="34" charset="-120"/>
              <a:ea typeface="微軟正黑體" panose="020B0604030504040204" pitchFamily="34" charset="-120"/>
            </a:endParaRPr>
          </a:p>
        </p:txBody>
      </p:sp>
      <p:grpSp>
        <p:nvGrpSpPr>
          <p:cNvPr id="29" name="群組 28"/>
          <p:cNvGrpSpPr/>
          <p:nvPr/>
        </p:nvGrpSpPr>
        <p:grpSpPr>
          <a:xfrm>
            <a:off x="1945585" y="1400552"/>
            <a:ext cx="9099489" cy="5315479"/>
            <a:chOff x="1956342" y="1024473"/>
            <a:chExt cx="9099489" cy="5315479"/>
          </a:xfrm>
        </p:grpSpPr>
        <p:grpSp>
          <p:nvGrpSpPr>
            <p:cNvPr id="5" name="群組 4"/>
            <p:cNvGrpSpPr/>
            <p:nvPr/>
          </p:nvGrpSpPr>
          <p:grpSpPr>
            <a:xfrm>
              <a:off x="2388604" y="1756498"/>
              <a:ext cx="7974729" cy="369332"/>
              <a:chOff x="2388604" y="1791122"/>
              <a:chExt cx="7974729" cy="369332"/>
            </a:xfrm>
          </p:grpSpPr>
          <p:sp>
            <p:nvSpPr>
              <p:cNvPr id="8" name="文字方塊 7"/>
              <p:cNvSpPr txBox="1"/>
              <p:nvPr/>
            </p:nvSpPr>
            <p:spPr>
              <a:xfrm>
                <a:off x="2388604" y="1791122"/>
                <a:ext cx="1978429" cy="369332"/>
              </a:xfrm>
              <a:prstGeom prst="rect">
                <a:avLst/>
              </a:prstGeom>
              <a:solidFill>
                <a:schemeClr val="accent2"/>
              </a:solidFill>
              <a:ln>
                <a:noFill/>
              </a:ln>
            </p:spPr>
            <p:txBody>
              <a:bodyPr wrap="square" rtlCol="0">
                <a:spAutoFit/>
              </a:bodyPr>
              <a:lstStyle/>
              <a:p>
                <a:pPr algn="ct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計畫內容規劃</a:t>
                </a:r>
                <a:r>
                  <a:rPr lang="en-US" altLang="zh-TW" dirty="0">
                    <a:latin typeface="微軟正黑體" panose="020B0604030504040204" pitchFamily="34" charset="-120"/>
                    <a:ea typeface="微軟正黑體" panose="020B0604030504040204" pitchFamily="34" charset="-120"/>
                  </a:rPr>
                  <a:t>】</a:t>
                </a:r>
              </a:p>
            </p:txBody>
          </p:sp>
          <p:sp>
            <p:nvSpPr>
              <p:cNvPr id="12" name="矩形 11"/>
              <p:cNvSpPr/>
              <p:nvPr/>
            </p:nvSpPr>
            <p:spPr>
              <a:xfrm>
                <a:off x="4952878" y="1791122"/>
                <a:ext cx="5410455"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計畫執行目標及執行期間</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包含比賽日期或考試日期</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grpSp>
        <p:grpSp>
          <p:nvGrpSpPr>
            <p:cNvPr id="28" name="群組 27"/>
            <p:cNvGrpSpPr/>
            <p:nvPr/>
          </p:nvGrpSpPr>
          <p:grpSpPr>
            <a:xfrm>
              <a:off x="2388604" y="2488523"/>
              <a:ext cx="8667227" cy="369332"/>
              <a:chOff x="2388604" y="2557772"/>
              <a:chExt cx="8667227" cy="369332"/>
            </a:xfrm>
          </p:grpSpPr>
          <p:sp>
            <p:nvSpPr>
              <p:cNvPr id="9" name="文字方塊 8"/>
              <p:cNvSpPr txBox="1"/>
              <p:nvPr/>
            </p:nvSpPr>
            <p:spPr>
              <a:xfrm>
                <a:off x="2388604" y="2557772"/>
                <a:ext cx="1978429" cy="369332"/>
              </a:xfrm>
              <a:prstGeom prst="rect">
                <a:avLst/>
              </a:prstGeom>
              <a:solidFill>
                <a:schemeClr val="accent2"/>
              </a:solidFill>
              <a:ln>
                <a:noFill/>
              </a:ln>
            </p:spPr>
            <p:txBody>
              <a:bodyPr wrap="square" rtlCol="0">
                <a:spAutoFit/>
              </a:bodyPr>
              <a:lstStyle/>
              <a:p>
                <a:pPr algn="ct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助學金規劃</a:t>
                </a:r>
                <a:r>
                  <a:rPr lang="en-US" altLang="zh-TW" dirty="0">
                    <a:latin typeface="微軟正黑體" panose="020B0604030504040204" pitchFamily="34" charset="-120"/>
                    <a:ea typeface="微軟正黑體" panose="020B0604030504040204" pitchFamily="34" charset="-120"/>
                  </a:rPr>
                  <a:t>】</a:t>
                </a:r>
              </a:p>
            </p:txBody>
          </p:sp>
          <p:sp>
            <p:nvSpPr>
              <p:cNvPr id="13" name="矩形 12"/>
              <p:cNvSpPr/>
              <p:nvPr/>
            </p:nvSpPr>
            <p:spPr>
              <a:xfrm>
                <a:off x="4952878" y="2557772"/>
                <a:ext cx="6102953"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計畫執行所需經費規劃</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包含生活補助費及各項規劃費用</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grpSp>
        <p:grpSp>
          <p:nvGrpSpPr>
            <p:cNvPr id="27" name="群組 26"/>
            <p:cNvGrpSpPr/>
            <p:nvPr/>
          </p:nvGrpSpPr>
          <p:grpSpPr>
            <a:xfrm>
              <a:off x="2388604" y="3220548"/>
              <a:ext cx="4595599" cy="369332"/>
              <a:chOff x="2388604" y="3324421"/>
              <a:chExt cx="4595599" cy="369332"/>
            </a:xfrm>
          </p:grpSpPr>
          <p:sp>
            <p:nvSpPr>
              <p:cNvPr id="10" name="文字方塊 9"/>
              <p:cNvSpPr txBox="1"/>
              <p:nvPr/>
            </p:nvSpPr>
            <p:spPr>
              <a:xfrm>
                <a:off x="2388604" y="3324421"/>
                <a:ext cx="1978429" cy="369332"/>
              </a:xfrm>
              <a:prstGeom prst="rect">
                <a:avLst/>
              </a:prstGeom>
              <a:solidFill>
                <a:schemeClr val="accent2"/>
              </a:solidFill>
              <a:ln>
                <a:noFill/>
              </a:ln>
            </p:spPr>
            <p:txBody>
              <a:bodyPr wrap="square" rtlCol="0">
                <a:spAutoFit/>
              </a:bodyPr>
              <a:lstStyle/>
              <a:p>
                <a:pPr algn="ct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期程規劃</a:t>
                </a:r>
                <a:r>
                  <a:rPr lang="en-US" altLang="zh-TW" dirty="0">
                    <a:latin typeface="微軟正黑體" panose="020B0604030504040204" pitchFamily="34" charset="-120"/>
                    <a:ea typeface="微軟正黑體" panose="020B0604030504040204" pitchFamily="34" charset="-120"/>
                  </a:rPr>
                  <a:t>】</a:t>
                </a:r>
              </a:p>
            </p:txBody>
          </p:sp>
          <p:sp>
            <p:nvSpPr>
              <p:cNvPr id="14" name="矩形 13"/>
              <p:cNvSpPr/>
              <p:nvPr/>
            </p:nvSpPr>
            <p:spPr>
              <a:xfrm>
                <a:off x="4952878" y="3324421"/>
                <a:ext cx="2031325"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每月份的進度規劃</a:t>
                </a:r>
              </a:p>
            </p:txBody>
          </p:sp>
        </p:grpSp>
        <p:grpSp>
          <p:nvGrpSpPr>
            <p:cNvPr id="25" name="群組 24"/>
            <p:cNvGrpSpPr/>
            <p:nvPr/>
          </p:nvGrpSpPr>
          <p:grpSpPr>
            <a:xfrm>
              <a:off x="1956342" y="4684598"/>
              <a:ext cx="6182023" cy="646331"/>
              <a:chOff x="1956342" y="4719221"/>
              <a:chExt cx="6182023" cy="646331"/>
            </a:xfrm>
          </p:grpSpPr>
          <p:sp>
            <p:nvSpPr>
              <p:cNvPr id="11" name="文字方塊 10"/>
              <p:cNvSpPr txBox="1"/>
              <p:nvPr/>
            </p:nvSpPr>
            <p:spPr>
              <a:xfrm>
                <a:off x="1956342" y="4857720"/>
                <a:ext cx="2842952" cy="369332"/>
              </a:xfrm>
              <a:prstGeom prst="rect">
                <a:avLst/>
              </a:prstGeom>
              <a:solidFill>
                <a:schemeClr val="accent2"/>
              </a:solidFill>
              <a:ln>
                <a:noFill/>
              </a:ln>
            </p:spPr>
            <p:txBody>
              <a:bodyPr wrap="square" rtlCol="0">
                <a:spAutoFit/>
              </a:bodyPr>
              <a:lstStyle/>
              <a:p>
                <a:pPr algn="ct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系輔導老師確認並簽章</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7" name="矩形 16"/>
              <p:cNvSpPr/>
              <p:nvPr/>
            </p:nvSpPr>
            <p:spPr>
              <a:xfrm>
                <a:off x="4952878" y="4719221"/>
                <a:ext cx="3185487" cy="646331"/>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請讓系輔導老師知悉申請狀況</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並協助輔導、檢核及簽章</a:t>
                </a:r>
              </a:p>
            </p:txBody>
          </p:sp>
        </p:grpSp>
        <p:grpSp>
          <p:nvGrpSpPr>
            <p:cNvPr id="26" name="群組 25"/>
            <p:cNvGrpSpPr/>
            <p:nvPr/>
          </p:nvGrpSpPr>
          <p:grpSpPr>
            <a:xfrm>
              <a:off x="2108161" y="3952573"/>
              <a:ext cx="6030204" cy="369332"/>
              <a:chOff x="2108161" y="4091071"/>
              <a:chExt cx="6030204" cy="369332"/>
            </a:xfrm>
          </p:grpSpPr>
          <p:sp>
            <p:nvSpPr>
              <p:cNvPr id="21" name="文字方塊 20"/>
              <p:cNvSpPr txBox="1"/>
              <p:nvPr/>
            </p:nvSpPr>
            <p:spPr>
              <a:xfrm>
                <a:off x="2108161" y="4091071"/>
                <a:ext cx="2539315" cy="369332"/>
              </a:xfrm>
              <a:prstGeom prst="rect">
                <a:avLst/>
              </a:prstGeom>
              <a:solidFill>
                <a:schemeClr val="accent2"/>
              </a:solidFill>
              <a:ln>
                <a:noFill/>
              </a:ln>
            </p:spPr>
            <p:txBody>
              <a:bodyPr wrap="square" rtlCol="0">
                <a:spAutoFit/>
              </a:bodyPr>
              <a:lstStyle/>
              <a:p>
                <a:pPr algn="ct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申請人確認並簽章</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22" name="矩形 21"/>
              <p:cNvSpPr/>
              <p:nvPr/>
            </p:nvSpPr>
            <p:spPr>
              <a:xfrm>
                <a:off x="4952878" y="4091071"/>
                <a:ext cx="3185487"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請申請人詳閱相關規章後簽章</a:t>
                </a:r>
              </a:p>
            </p:txBody>
          </p:sp>
        </p:grpSp>
        <p:grpSp>
          <p:nvGrpSpPr>
            <p:cNvPr id="24" name="群組 23"/>
            <p:cNvGrpSpPr/>
            <p:nvPr/>
          </p:nvGrpSpPr>
          <p:grpSpPr>
            <a:xfrm>
              <a:off x="1956342" y="5693621"/>
              <a:ext cx="5489526" cy="646331"/>
              <a:chOff x="1956342" y="5693621"/>
              <a:chExt cx="5489526" cy="646331"/>
            </a:xfrm>
          </p:grpSpPr>
          <p:sp>
            <p:nvSpPr>
              <p:cNvPr id="19" name="文字方塊 18"/>
              <p:cNvSpPr txBox="1"/>
              <p:nvPr/>
            </p:nvSpPr>
            <p:spPr>
              <a:xfrm>
                <a:off x="1956342" y="5832120"/>
                <a:ext cx="2842952" cy="369332"/>
              </a:xfrm>
              <a:prstGeom prst="rect">
                <a:avLst/>
              </a:prstGeom>
              <a:solidFill>
                <a:schemeClr val="accent2"/>
              </a:solidFill>
              <a:ln>
                <a:noFill/>
              </a:ln>
            </p:spPr>
            <p:txBody>
              <a:bodyPr wrap="square" rtlCol="0">
                <a:spAutoFit/>
              </a:bodyPr>
              <a:lstStyle/>
              <a:p>
                <a:pPr algn="ct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填寫完畢印出表單</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23" name="矩形 22"/>
              <p:cNvSpPr/>
              <p:nvPr/>
            </p:nvSpPr>
            <p:spPr>
              <a:xfrm>
                <a:off x="4952878" y="5693621"/>
                <a:ext cx="2492990" cy="646331"/>
              </a:xfrm>
              <a:prstGeom prst="rect">
                <a:avLst/>
              </a:prstGeom>
            </p:spPr>
            <p:txBody>
              <a:bodyPr wrap="none">
                <a:spAutoFit/>
              </a:bodyPr>
              <a:lstStyle/>
              <a:p>
                <a:pPr algn="ctr"/>
                <a:r>
                  <a:rPr lang="zh-TW" altLang="en-US" dirty="0">
                    <a:latin typeface="微軟正黑體" panose="020B0604030504040204" pitchFamily="34" charset="-120"/>
                    <a:ea typeface="微軟正黑體" panose="020B0604030504040204" pitchFamily="34" charset="-120"/>
                  </a:rPr>
                  <a:t>到信箱收取信件列印後</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送至負責承辦單位</a:t>
                </a:r>
              </a:p>
            </p:txBody>
          </p:sp>
        </p:grpSp>
        <p:grpSp>
          <p:nvGrpSpPr>
            <p:cNvPr id="4" name="群組 3"/>
            <p:cNvGrpSpPr/>
            <p:nvPr/>
          </p:nvGrpSpPr>
          <p:grpSpPr>
            <a:xfrm>
              <a:off x="2388604" y="1024473"/>
              <a:ext cx="6442259" cy="369332"/>
              <a:chOff x="2388604" y="1024473"/>
              <a:chExt cx="6442259" cy="369332"/>
            </a:xfrm>
          </p:grpSpPr>
          <p:sp>
            <p:nvSpPr>
              <p:cNvPr id="7" name="文字方塊 6"/>
              <p:cNvSpPr txBox="1"/>
              <p:nvPr/>
            </p:nvSpPr>
            <p:spPr>
              <a:xfrm>
                <a:off x="2388604" y="1024473"/>
                <a:ext cx="1978429" cy="369332"/>
              </a:xfrm>
              <a:prstGeom prst="rect">
                <a:avLst/>
              </a:prstGeom>
              <a:solidFill>
                <a:schemeClr val="accent2"/>
              </a:solidFill>
              <a:ln>
                <a:noFill/>
              </a:ln>
            </p:spPr>
            <p:txBody>
              <a:bodyPr wrap="square" rtlCol="0">
                <a:spAutoFit/>
              </a:bodyPr>
              <a:lstStyle/>
              <a:p>
                <a:pPr algn="ct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基本資料填寫</a:t>
                </a:r>
                <a:r>
                  <a:rPr lang="en-US" altLang="zh-TW" dirty="0">
                    <a:latin typeface="微軟正黑體" panose="020B0604030504040204" pitchFamily="34" charset="-120"/>
                    <a:ea typeface="微軟正黑體" panose="020B0604030504040204" pitchFamily="34" charset="-120"/>
                  </a:rPr>
                  <a:t>】</a:t>
                </a:r>
              </a:p>
            </p:txBody>
          </p:sp>
          <p:sp>
            <p:nvSpPr>
              <p:cNvPr id="15" name="矩形 14"/>
              <p:cNvSpPr/>
              <p:nvPr/>
            </p:nvSpPr>
            <p:spPr>
              <a:xfrm>
                <a:off x="4952878" y="1024473"/>
                <a:ext cx="3877985"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申請人的連絡資訊，請務必填寫正確</a:t>
                </a:r>
                <a:endParaRPr lang="en-US" altLang="zh-TW" dirty="0">
                  <a:latin typeface="微軟正黑體" panose="020B0604030504040204" pitchFamily="34" charset="-120"/>
                  <a:ea typeface="微軟正黑體" panose="020B0604030504040204" pitchFamily="34" charset="-120"/>
                </a:endParaRPr>
              </a:p>
            </p:txBody>
          </p:sp>
        </p:grpSp>
      </p:grpSp>
    </p:spTree>
    <p:extLst>
      <p:ext uri="{BB962C8B-B14F-4D97-AF65-F5344CB8AC3E}">
        <p14:creationId xmlns:p14="http://schemas.microsoft.com/office/powerpoint/2010/main" val="36980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31136" y="2834640"/>
            <a:ext cx="7729728" cy="1188720"/>
          </a:xfrm>
        </p:spPr>
        <p:txBody>
          <a:bodyPr>
            <a:normAutofit/>
          </a:bodyPr>
          <a:lstStyle/>
          <a:p>
            <a:r>
              <a:rPr lang="zh-TW" altLang="en-US" sz="6000" dirty="0"/>
              <a:t>課業學習</a:t>
            </a:r>
          </a:p>
        </p:txBody>
      </p:sp>
      <p:sp>
        <p:nvSpPr>
          <p:cNvPr id="3" name="矩形 2"/>
          <p:cNvSpPr/>
          <p:nvPr/>
        </p:nvSpPr>
        <p:spPr>
          <a:xfrm>
            <a:off x="4166408" y="4023360"/>
            <a:ext cx="37067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i="0" u="sng" strike="noStrike" kern="1200" cap="none" spc="0" normalizeH="0" baseline="0" noProof="0" dirty="0">
                <a:ln>
                  <a:noFill/>
                </a:ln>
                <a:solidFill>
                  <a:srgbClr val="00B0F0"/>
                </a:solidFill>
                <a:effectLst/>
                <a:uLnTx/>
                <a:uFillTx/>
                <a:latin typeface="Gill Sans MT" panose="020B0502020104020203"/>
                <a:ea typeface="微軟正黑體" panose="020B0604030504040204" pitchFamily="34" charset="-120"/>
                <a:cs typeface="+mn-cs"/>
              </a:rPr>
              <a:t>https://www.surveycake.com/s/qlDnN</a:t>
            </a:r>
            <a:endParaRPr kumimoji="0" lang="zh-TW" altLang="en-US" sz="1800" i="0" u="sng" strike="noStrike" kern="1200" cap="none" spc="0" normalizeH="0" baseline="0" noProof="0" dirty="0">
              <a:ln>
                <a:noFill/>
              </a:ln>
              <a:solidFill>
                <a:srgbClr val="00B0F0"/>
              </a:solidFill>
              <a:effectLst/>
              <a:uLnTx/>
              <a:uFillTx/>
              <a:latin typeface="Gill Sans MT" panose="020B0502020104020203"/>
              <a:ea typeface="微軟正黑體" panose="020B0604030504040204" pitchFamily="34" charset="-120"/>
              <a:cs typeface="+mn-cs"/>
            </a:endParaRPr>
          </a:p>
        </p:txBody>
      </p:sp>
    </p:spTree>
    <p:extLst>
      <p:ext uri="{BB962C8B-B14F-4D97-AF65-F5344CB8AC3E}">
        <p14:creationId xmlns:p14="http://schemas.microsoft.com/office/powerpoint/2010/main" val="362005630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TM10001115[[fn=包裹]]</Template>
  <TotalTime>3216</TotalTime>
  <Words>5663</Words>
  <Application>Microsoft Office PowerPoint</Application>
  <PresentationFormat>寬螢幕</PresentationFormat>
  <Paragraphs>780</Paragraphs>
  <Slides>64</Slides>
  <Notes>0</Notes>
  <HiddenSlides>0</HiddenSlides>
  <MMClips>0</MMClips>
  <ScaleCrop>false</ScaleCrop>
  <HeadingPairs>
    <vt:vector size="8" baseType="variant">
      <vt:variant>
        <vt:lpstr>使用字型</vt:lpstr>
      </vt:variant>
      <vt:variant>
        <vt:i4>12</vt:i4>
      </vt:variant>
      <vt:variant>
        <vt:lpstr>佈景主題</vt:lpstr>
      </vt:variant>
      <vt:variant>
        <vt:i4>1</vt:i4>
      </vt:variant>
      <vt:variant>
        <vt:lpstr>內嵌 OLE 伺服程式</vt:lpstr>
      </vt:variant>
      <vt:variant>
        <vt:i4>1</vt:i4>
      </vt:variant>
      <vt:variant>
        <vt:lpstr>投影片標題</vt:lpstr>
      </vt:variant>
      <vt:variant>
        <vt:i4>64</vt:i4>
      </vt:variant>
    </vt:vector>
  </HeadingPairs>
  <TitlesOfParts>
    <vt:vector size="78" baseType="lpstr">
      <vt:lpstr>Helvetica Neue</vt:lpstr>
      <vt:lpstr>Malgun Gothic</vt:lpstr>
      <vt:lpstr>華康儷中黑(P)</vt:lpstr>
      <vt:lpstr>微軟正黑體</vt:lpstr>
      <vt:lpstr>新細明體</vt:lpstr>
      <vt:lpstr>標楷體</vt:lpstr>
      <vt:lpstr>Arial</vt:lpstr>
      <vt:lpstr>Calibri</vt:lpstr>
      <vt:lpstr>Gill Sans MT</vt:lpstr>
      <vt:lpstr>Times New Roman</vt:lpstr>
      <vt:lpstr>Wingdings</vt:lpstr>
      <vt:lpstr>Wingdings 2</vt:lpstr>
      <vt:lpstr>Parcel</vt:lpstr>
      <vt:lpstr>工作表</vt:lpstr>
      <vt:lpstr>113學年度第二學期 弘愛築夢說明會</vt:lpstr>
      <vt:lpstr>PowerPoint 簡報</vt:lpstr>
      <vt:lpstr>PowerPoint 簡報</vt:lpstr>
      <vt:lpstr>PowerPoint 簡報</vt:lpstr>
      <vt:lpstr>弘愛築夢助學金申請流程</vt:lpstr>
      <vt:lpstr>PowerPoint 簡報</vt:lpstr>
      <vt:lpstr>PowerPoint 簡報</vt:lpstr>
      <vt:lpstr>PowerPoint 簡報</vt:lpstr>
      <vt:lpstr>課業學習</vt:lpstr>
      <vt:lpstr>PowerPoint 簡報</vt:lpstr>
      <vt:lpstr>PowerPoint 簡報</vt:lpstr>
      <vt:lpstr>PowerPoint 簡報</vt:lpstr>
      <vt:lpstr>PowerPoint 簡報</vt:lpstr>
      <vt:lpstr>PowerPoint 簡報</vt:lpstr>
      <vt:lpstr>PowerPoint 簡報</vt:lpstr>
      <vt:lpstr>專業證照</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就業增能</vt:lpstr>
      <vt:lpstr>PowerPoint 簡報</vt:lpstr>
      <vt:lpstr>PowerPoint 簡報</vt:lpstr>
      <vt:lpstr>PowerPoint 簡報</vt:lpstr>
      <vt:lpstr>PowerPoint 簡報</vt:lpstr>
      <vt:lpstr>PowerPoint 簡報</vt:lpstr>
      <vt:lpstr>PowerPoint 簡報</vt:lpstr>
      <vt:lpstr>PowerPoint 簡報</vt:lpstr>
      <vt:lpstr>PowerPoint 簡報</vt:lpstr>
      <vt:lpstr>校外競賽</vt:lpstr>
      <vt:lpstr>PowerPoint 簡報</vt:lpstr>
      <vt:lpstr>PowerPoint 簡報</vt:lpstr>
      <vt:lpstr>PowerPoint 簡報</vt:lpstr>
      <vt:lpstr>外語檢定</vt:lpstr>
      <vt:lpstr>PowerPoint 簡報</vt:lpstr>
      <vt:lpstr>PowerPoint 簡報</vt:lpstr>
      <vt:lpstr>PowerPoint 簡報</vt:lpstr>
      <vt:lpstr>PowerPoint 簡報</vt:lpstr>
      <vt:lpstr>共通職能</vt:lpstr>
      <vt:lpstr>PowerPoint 簡報</vt:lpstr>
      <vt:lpstr>PowerPoint 簡報</vt:lpstr>
      <vt:lpstr>跨域學習</vt:lpstr>
      <vt:lpstr>PowerPoint 簡報</vt:lpstr>
      <vt:lpstr>PowerPoint 簡報</vt:lpstr>
      <vt:lpstr>海外研修</vt:lpstr>
      <vt:lpstr>PowerPoint 簡報</vt:lpstr>
      <vt:lpstr>PowerPoint 簡報</vt:lpstr>
      <vt:lpstr>其他</vt:lpstr>
      <vt:lpstr>PowerPoint 簡報</vt:lpstr>
      <vt:lpstr>PowerPoint 簡報</vt:lpstr>
      <vt:lpstr>弘愛築夢自主學習規劃單(連結)</vt:lpstr>
      <vt:lpstr>各系系輔導老師名單</vt:lpstr>
      <vt:lpstr>各系系輔導老師名單</vt:lpstr>
      <vt:lpstr>PowerPoint 簡報</vt:lpstr>
      <vt:lpstr>PowerPoint 簡報</vt:lpstr>
      <vt:lpstr>Q&amp;A時間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學務處</dc:creator>
  <cp:lastModifiedBy>user</cp:lastModifiedBy>
  <cp:revision>218</cp:revision>
  <cp:lastPrinted>2024-09-06T09:25:13Z</cp:lastPrinted>
  <dcterms:created xsi:type="dcterms:W3CDTF">2024-01-05T08:44:08Z</dcterms:created>
  <dcterms:modified xsi:type="dcterms:W3CDTF">2025-02-18T02:38:47Z</dcterms:modified>
</cp:coreProperties>
</file>